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21" r:id="rId2"/>
    <p:sldId id="279" r:id="rId3"/>
    <p:sldId id="309" r:id="rId4"/>
  </p:sldIdLst>
  <p:sldSz cx="12192000" cy="6858000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25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B9200"/>
    <a:srgbClr val="D59265"/>
    <a:srgbClr val="E9C6AF"/>
    <a:srgbClr val="004455"/>
    <a:srgbClr val="FF9900"/>
    <a:srgbClr val="80A1A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88" autoAdjust="0"/>
    <p:restoredTop sz="96404" autoAdjust="0"/>
  </p:normalViewPr>
  <p:slideViewPr>
    <p:cSldViewPr snapToGrid="0">
      <p:cViewPr varScale="1">
        <p:scale>
          <a:sx n="111" d="100"/>
          <a:sy n="111" d="100"/>
        </p:scale>
        <p:origin x="594" y="102"/>
      </p:cViewPr>
      <p:guideLst>
        <p:guide orient="horz" pos="2825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PT" smtClean="0"/>
              <a:t>Clique para editar o estilo do subtítulo do Modelo Global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DC666-8858-41AC-8D3B-7462B29D258B}" type="datetimeFigureOut">
              <a:rPr lang="pt-PT" smtClean="0"/>
              <a:t>31-10-2024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A4BF3-1FF7-4C0D-950A-DE02AF44E30A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8332398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DC666-8858-41AC-8D3B-7462B29D258B}" type="datetimeFigureOut">
              <a:rPr lang="pt-PT" smtClean="0"/>
              <a:t>31-10-2024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A4BF3-1FF7-4C0D-950A-DE02AF44E30A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5745184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DC666-8858-41AC-8D3B-7462B29D258B}" type="datetimeFigureOut">
              <a:rPr lang="pt-PT" smtClean="0"/>
              <a:t>31-10-2024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A4BF3-1FF7-4C0D-950A-DE02AF44E30A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9286969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DC666-8858-41AC-8D3B-7462B29D258B}" type="datetimeFigureOut">
              <a:rPr lang="pt-PT" smtClean="0"/>
              <a:t>31-10-2024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A4BF3-1FF7-4C0D-950A-DE02AF44E30A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4320561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 smtClean="0"/>
              <a:t>Editar os estilos de texto do Modelo Global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DC666-8858-41AC-8D3B-7462B29D258B}" type="datetimeFigureOut">
              <a:rPr lang="pt-PT" smtClean="0"/>
              <a:t>31-10-2024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A4BF3-1FF7-4C0D-950A-DE02AF44E30A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0587209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DC666-8858-41AC-8D3B-7462B29D258B}" type="datetimeFigureOut">
              <a:rPr lang="pt-PT" smtClean="0"/>
              <a:t>31-10-2024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A4BF3-1FF7-4C0D-950A-DE02AF44E30A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1284193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Editar os estilos de texto do Modelo Global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Editar os estilos de texto do Modelo Global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DC666-8858-41AC-8D3B-7462B29D258B}" type="datetimeFigureOut">
              <a:rPr lang="pt-PT" smtClean="0"/>
              <a:t>31-10-2024</a:t>
            </a:fld>
            <a:endParaRPr lang="pt-PT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A4BF3-1FF7-4C0D-950A-DE02AF44E30A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7252678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DC666-8858-41AC-8D3B-7462B29D258B}" type="datetimeFigureOut">
              <a:rPr lang="pt-PT" smtClean="0"/>
              <a:t>31-10-2024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A4BF3-1FF7-4C0D-950A-DE02AF44E30A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3543521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DC666-8858-41AC-8D3B-7462B29D258B}" type="datetimeFigureOut">
              <a:rPr lang="pt-PT" smtClean="0"/>
              <a:t>31-10-2024</a:t>
            </a:fld>
            <a:endParaRPr lang="pt-PT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A4BF3-1FF7-4C0D-950A-DE02AF44E30A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0968913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 smtClean="0"/>
              <a:t>Editar os estilos de texto do Modelo Global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DC666-8858-41AC-8D3B-7462B29D258B}" type="datetimeFigureOut">
              <a:rPr lang="pt-PT" smtClean="0"/>
              <a:t>31-10-2024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A4BF3-1FF7-4C0D-950A-DE02AF44E30A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351214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 smtClean="0"/>
              <a:t>Editar os estilos de texto do Modelo Global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DC666-8858-41AC-8D3B-7462B29D258B}" type="datetimeFigureOut">
              <a:rPr lang="pt-PT" smtClean="0"/>
              <a:t>31-10-2024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A4BF3-1FF7-4C0D-950A-DE02AF44E30A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0465989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9C6A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7DC666-8858-41AC-8D3B-7462B29D258B}" type="datetimeFigureOut">
              <a:rPr lang="pt-PT" smtClean="0"/>
              <a:t>31-10-2024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DA4BF3-1FF7-4C0D-950A-DE02AF44E30A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5881230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4.png"/><Relationship Id="rId4" Type="http://schemas.openxmlformats.org/officeDocument/2006/relationships/image" Target="../media/image2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aixaDeTexto 8"/>
          <p:cNvSpPr txBox="1"/>
          <p:nvPr/>
        </p:nvSpPr>
        <p:spPr>
          <a:xfrm>
            <a:off x="181390" y="268262"/>
            <a:ext cx="8432629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sz="2000" b="1" dirty="0">
                <a:solidFill>
                  <a:schemeClr val="bg1"/>
                </a:solidFill>
              </a:rPr>
              <a:t>19 NOVEMBRO</a:t>
            </a:r>
          </a:p>
          <a:p>
            <a:r>
              <a:rPr lang="pt-PT" sz="2000" b="1" dirty="0" smtClean="0">
                <a:solidFill>
                  <a:srgbClr val="004455"/>
                </a:solidFill>
              </a:rPr>
              <a:t>DIA </a:t>
            </a:r>
            <a:r>
              <a:rPr lang="pt-PT" sz="2000" b="1" dirty="0">
                <a:solidFill>
                  <a:srgbClr val="004455"/>
                </a:solidFill>
              </a:rPr>
              <a:t>MUNDIAL DA </a:t>
            </a:r>
            <a:r>
              <a:rPr lang="pt-PT" sz="2000" b="1" dirty="0" smtClean="0">
                <a:solidFill>
                  <a:srgbClr val="004455"/>
                </a:solidFill>
              </a:rPr>
              <a:t>PREVENÇÃO DO </a:t>
            </a:r>
            <a:r>
              <a:rPr lang="pt-PT" sz="2000" b="1" dirty="0">
                <a:solidFill>
                  <a:srgbClr val="004455"/>
                </a:solidFill>
              </a:rPr>
              <a:t>ABUSO E </a:t>
            </a:r>
            <a:r>
              <a:rPr lang="pt-PT" sz="2000" b="1" dirty="0" smtClean="0">
                <a:solidFill>
                  <a:srgbClr val="004455"/>
                </a:solidFill>
              </a:rPr>
              <a:t>VIOLÊNCIA NA </a:t>
            </a:r>
            <a:r>
              <a:rPr lang="pt-PT" sz="2000" b="1" dirty="0">
                <a:solidFill>
                  <a:srgbClr val="004455"/>
                </a:solidFill>
              </a:rPr>
              <a:t>CRIANÇA E </a:t>
            </a:r>
            <a:r>
              <a:rPr lang="pt-PT" sz="2000" b="1" dirty="0" smtClean="0">
                <a:solidFill>
                  <a:srgbClr val="004455"/>
                </a:solidFill>
              </a:rPr>
              <a:t>JOVEM</a:t>
            </a:r>
            <a:endParaRPr lang="pt-PT" sz="2000" b="1" dirty="0">
              <a:solidFill>
                <a:srgbClr val="004455"/>
              </a:solidFill>
            </a:endParaRPr>
          </a:p>
          <a:p>
            <a:r>
              <a:rPr lang="pt-PT" sz="2600" b="1" dirty="0" smtClean="0">
                <a:solidFill>
                  <a:schemeClr val="bg1"/>
                </a:solidFill>
              </a:rPr>
              <a:t>19 </a:t>
            </a:r>
            <a:r>
              <a:rPr lang="pt-PT" sz="2600" b="1" dirty="0">
                <a:solidFill>
                  <a:schemeClr val="bg1"/>
                </a:solidFill>
              </a:rPr>
              <a:t>DIAS DE ATIVISMO | 19 RAZÕES PARA ATUAR</a:t>
            </a:r>
          </a:p>
        </p:txBody>
      </p:sp>
      <p:pic>
        <p:nvPicPr>
          <p:cNvPr id="3" name="Image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1390" y="2184054"/>
            <a:ext cx="1137219" cy="1580400"/>
          </a:xfrm>
          <a:prstGeom prst="rect">
            <a:avLst/>
          </a:prstGeom>
        </p:spPr>
      </p:pic>
      <p:pic>
        <p:nvPicPr>
          <p:cNvPr id="5" name="Imagem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71764" y="2184054"/>
            <a:ext cx="1137219" cy="1580400"/>
          </a:xfrm>
          <a:prstGeom prst="rect">
            <a:avLst/>
          </a:prstGeom>
        </p:spPr>
      </p:pic>
      <p:pic>
        <p:nvPicPr>
          <p:cNvPr id="7" name="Imagem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62138" y="2184054"/>
            <a:ext cx="1137219" cy="1580400"/>
          </a:xfrm>
          <a:prstGeom prst="rect">
            <a:avLst/>
          </a:prstGeom>
        </p:spPr>
      </p:pic>
      <p:pic>
        <p:nvPicPr>
          <p:cNvPr id="10" name="Imagem 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752512" y="2184054"/>
            <a:ext cx="1137219" cy="1580400"/>
          </a:xfrm>
          <a:prstGeom prst="rect">
            <a:avLst/>
          </a:prstGeom>
        </p:spPr>
      </p:pic>
      <p:pic>
        <p:nvPicPr>
          <p:cNvPr id="11" name="Imagem 10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942886" y="2184054"/>
            <a:ext cx="1137219" cy="1580400"/>
          </a:xfrm>
          <a:prstGeom prst="rect">
            <a:avLst/>
          </a:prstGeom>
        </p:spPr>
      </p:pic>
      <p:pic>
        <p:nvPicPr>
          <p:cNvPr id="21" name="Imagem 20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33260" y="2184054"/>
            <a:ext cx="1137219" cy="1580400"/>
          </a:xfrm>
          <a:prstGeom prst="rect">
            <a:avLst/>
          </a:prstGeom>
        </p:spPr>
      </p:pic>
      <p:pic>
        <p:nvPicPr>
          <p:cNvPr id="22" name="Imagem 21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323634" y="2184054"/>
            <a:ext cx="1137219" cy="1580400"/>
          </a:xfrm>
          <a:prstGeom prst="rect">
            <a:avLst/>
          </a:prstGeom>
        </p:spPr>
      </p:pic>
      <p:pic>
        <p:nvPicPr>
          <p:cNvPr id="26" name="Imagem 25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8514008" y="2184054"/>
            <a:ext cx="1137219" cy="1580400"/>
          </a:xfrm>
          <a:prstGeom prst="rect">
            <a:avLst/>
          </a:prstGeom>
        </p:spPr>
      </p:pic>
      <p:pic>
        <p:nvPicPr>
          <p:cNvPr id="28" name="Imagem 27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9704382" y="2184054"/>
            <a:ext cx="1137219" cy="1580400"/>
          </a:xfrm>
          <a:prstGeom prst="rect">
            <a:avLst/>
          </a:prstGeom>
        </p:spPr>
      </p:pic>
      <p:pic>
        <p:nvPicPr>
          <p:cNvPr id="39" name="Imagem 38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0894759" y="2184054"/>
            <a:ext cx="1137219" cy="1580400"/>
          </a:xfrm>
          <a:prstGeom prst="rect">
            <a:avLst/>
          </a:prstGeom>
        </p:spPr>
      </p:pic>
      <p:pic>
        <p:nvPicPr>
          <p:cNvPr id="40" name="Imagem 39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181390" y="4005137"/>
            <a:ext cx="1137219" cy="1580400"/>
          </a:xfrm>
          <a:prstGeom prst="rect">
            <a:avLst/>
          </a:prstGeom>
        </p:spPr>
      </p:pic>
      <p:pic>
        <p:nvPicPr>
          <p:cNvPr id="41" name="Imagem 40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1371764" y="4005137"/>
            <a:ext cx="1137219" cy="1580400"/>
          </a:xfrm>
          <a:prstGeom prst="rect">
            <a:avLst/>
          </a:prstGeom>
        </p:spPr>
      </p:pic>
      <p:pic>
        <p:nvPicPr>
          <p:cNvPr id="42" name="Imagem 41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2562138" y="4005137"/>
            <a:ext cx="1137219" cy="1580400"/>
          </a:xfrm>
          <a:prstGeom prst="rect">
            <a:avLst/>
          </a:prstGeom>
        </p:spPr>
      </p:pic>
      <p:pic>
        <p:nvPicPr>
          <p:cNvPr id="43" name="Imagem 42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3752512" y="4005137"/>
            <a:ext cx="1137219" cy="1580400"/>
          </a:xfrm>
          <a:prstGeom prst="rect">
            <a:avLst/>
          </a:prstGeom>
        </p:spPr>
      </p:pic>
      <p:pic>
        <p:nvPicPr>
          <p:cNvPr id="44" name="Imagem 43"/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4942886" y="4005137"/>
            <a:ext cx="1137219" cy="1580400"/>
          </a:xfrm>
          <a:prstGeom prst="rect">
            <a:avLst/>
          </a:prstGeom>
        </p:spPr>
      </p:pic>
      <p:pic>
        <p:nvPicPr>
          <p:cNvPr id="45" name="Imagem 44"/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6133260" y="4005137"/>
            <a:ext cx="1137219" cy="1580400"/>
          </a:xfrm>
          <a:prstGeom prst="rect">
            <a:avLst/>
          </a:prstGeom>
        </p:spPr>
      </p:pic>
      <p:pic>
        <p:nvPicPr>
          <p:cNvPr id="46" name="Imagem 45"/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7323634" y="4005137"/>
            <a:ext cx="1137219" cy="1580400"/>
          </a:xfrm>
          <a:prstGeom prst="rect">
            <a:avLst/>
          </a:prstGeom>
        </p:spPr>
      </p:pic>
      <p:pic>
        <p:nvPicPr>
          <p:cNvPr id="47" name="Imagem 46"/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>
            <a:off x="8514008" y="4005137"/>
            <a:ext cx="1137219" cy="1580400"/>
          </a:xfrm>
          <a:prstGeom prst="rect">
            <a:avLst/>
          </a:prstGeom>
        </p:spPr>
      </p:pic>
      <p:pic>
        <p:nvPicPr>
          <p:cNvPr id="48" name="Imagem 47"/>
          <p:cNvPicPr>
            <a:picLocks noChangeAspect="1"/>
          </p:cNvPicPr>
          <p:nvPr/>
        </p:nvPicPr>
        <p:blipFill>
          <a:blip r:embed="rId20"/>
          <a:stretch>
            <a:fillRect/>
          </a:stretch>
        </p:blipFill>
        <p:spPr>
          <a:xfrm>
            <a:off x="9704382" y="4005137"/>
            <a:ext cx="1137219" cy="1580400"/>
          </a:xfrm>
          <a:prstGeom prst="rect">
            <a:avLst/>
          </a:prstGeom>
        </p:spPr>
      </p:pic>
      <p:pic>
        <p:nvPicPr>
          <p:cNvPr id="49" name="Imagem 48"/>
          <p:cNvPicPr>
            <a:picLocks noChangeAspect="1"/>
          </p:cNvPicPr>
          <p:nvPr/>
        </p:nvPicPr>
        <p:blipFill>
          <a:blip r:embed="rId21"/>
          <a:stretch>
            <a:fillRect/>
          </a:stretch>
        </p:blipFill>
        <p:spPr>
          <a:xfrm>
            <a:off x="10894759" y="4005137"/>
            <a:ext cx="1137219" cy="1580400"/>
          </a:xfrm>
          <a:prstGeom prst="rect">
            <a:avLst/>
          </a:prstGeom>
        </p:spPr>
      </p:pic>
      <p:pic>
        <p:nvPicPr>
          <p:cNvPr id="30" name="Imagem 29"/>
          <p:cNvPicPr>
            <a:picLocks noChangeAspect="1"/>
          </p:cNvPicPr>
          <p:nvPr/>
        </p:nvPicPr>
        <p:blipFill>
          <a:blip r:embed="rId2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83139" y="6075509"/>
            <a:ext cx="4594317" cy="345237"/>
          </a:xfrm>
          <a:prstGeom prst="rect">
            <a:avLst/>
          </a:prstGeom>
        </p:spPr>
      </p:pic>
      <p:pic>
        <p:nvPicPr>
          <p:cNvPr id="31" name="Imagem 30"/>
          <p:cNvPicPr>
            <a:picLocks noChangeAspect="1"/>
          </p:cNvPicPr>
          <p:nvPr/>
        </p:nvPicPr>
        <p:blipFill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77456" y="6093134"/>
            <a:ext cx="2180582" cy="309985"/>
          </a:xfrm>
          <a:prstGeom prst="rect">
            <a:avLst/>
          </a:prstGeom>
        </p:spPr>
      </p:pic>
      <p:pic>
        <p:nvPicPr>
          <p:cNvPr id="32" name="Imagem 31"/>
          <p:cNvPicPr>
            <a:picLocks noChangeAspect="1"/>
          </p:cNvPicPr>
          <p:nvPr/>
        </p:nvPicPr>
        <p:blipFill>
          <a:blip r:embed="rId2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40858" y="441858"/>
            <a:ext cx="1137219" cy="946605"/>
          </a:xfrm>
          <a:prstGeom prst="rect">
            <a:avLst/>
          </a:prstGeom>
        </p:spPr>
      </p:pic>
      <p:pic>
        <p:nvPicPr>
          <p:cNvPr id="33" name="Imagem 32"/>
          <p:cNvPicPr>
            <a:picLocks noChangeAspect="1"/>
          </p:cNvPicPr>
          <p:nvPr/>
        </p:nvPicPr>
        <p:blipFill>
          <a:blip r:embed="rId2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1601" y="330339"/>
            <a:ext cx="1114067" cy="11140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4325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aixaDeTexto 7"/>
          <p:cNvSpPr txBox="1"/>
          <p:nvPr/>
        </p:nvSpPr>
        <p:spPr>
          <a:xfrm>
            <a:off x="1969849" y="325677"/>
            <a:ext cx="8148256" cy="11387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sz="2000" b="1" dirty="0">
                <a:solidFill>
                  <a:schemeClr val="bg1"/>
                </a:solidFill>
              </a:rPr>
              <a:t>Dia 4 | Novembro</a:t>
            </a:r>
            <a:endParaRPr lang="pt-PT" sz="2000" b="1" dirty="0" smtClean="0">
              <a:solidFill>
                <a:schemeClr val="bg1"/>
              </a:solidFill>
            </a:endParaRPr>
          </a:p>
          <a:p>
            <a:r>
              <a:rPr lang="pt-PT" sz="2200" b="1" dirty="0">
                <a:solidFill>
                  <a:srgbClr val="004455"/>
                </a:solidFill>
              </a:rPr>
              <a:t>19 dias de Ativismo na Prevenção da Violência nas Crianças e Jovens</a:t>
            </a:r>
          </a:p>
          <a:p>
            <a:r>
              <a:rPr lang="pt-PT" sz="2600" b="1" dirty="0" smtClean="0">
                <a:solidFill>
                  <a:schemeClr val="bg1"/>
                </a:solidFill>
              </a:rPr>
              <a:t>Prevenção </a:t>
            </a:r>
            <a:r>
              <a:rPr lang="pt-PT" sz="2600" b="1" dirty="0">
                <a:solidFill>
                  <a:schemeClr val="bg1"/>
                </a:solidFill>
              </a:rPr>
              <a:t>da negligência na criança</a:t>
            </a:r>
          </a:p>
        </p:txBody>
      </p:sp>
      <p:pic>
        <p:nvPicPr>
          <p:cNvPr id="21" name="Imagem 2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390" y="175063"/>
            <a:ext cx="1440000" cy="1440000"/>
          </a:xfrm>
          <a:prstGeom prst="rect">
            <a:avLst/>
          </a:prstGeom>
        </p:spPr>
      </p:pic>
      <p:sp>
        <p:nvSpPr>
          <p:cNvPr id="23" name="CaixaDeTexto 22">
            <a:extLst>
              <a:ext uri="{FF2B5EF4-FFF2-40B4-BE49-F238E27FC236}">
                <a16:creationId xmlns:a16="http://schemas.microsoft.com/office/drawing/2014/main" id="{CFADDD0F-809D-A04F-ACFB-06D64A8E96DB}"/>
              </a:ext>
            </a:extLst>
          </p:cNvPr>
          <p:cNvSpPr txBox="1"/>
          <p:nvPr/>
        </p:nvSpPr>
        <p:spPr>
          <a:xfrm>
            <a:off x="181391" y="1894539"/>
            <a:ext cx="3600000" cy="369332"/>
          </a:xfrm>
          <a:prstGeom prst="rect">
            <a:avLst/>
          </a:prstGeom>
          <a:solidFill>
            <a:srgbClr val="D59265"/>
          </a:solidFill>
          <a:ln>
            <a:noFill/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pt-PT" b="1" dirty="0">
                <a:solidFill>
                  <a:schemeClr val="bg1"/>
                </a:solidFill>
                <a:cs typeface="Segoe UI" panose="020B0502040204020203" pitchFamily="34" charset="0"/>
              </a:rPr>
              <a:t>Definição</a:t>
            </a:r>
          </a:p>
        </p:txBody>
      </p:sp>
      <p:sp>
        <p:nvSpPr>
          <p:cNvPr id="24" name="CaixaDeTexto 23">
            <a:extLst>
              <a:ext uri="{FF2B5EF4-FFF2-40B4-BE49-F238E27FC236}">
                <a16:creationId xmlns:a16="http://schemas.microsoft.com/office/drawing/2014/main" id="{7D110B9E-ACCE-DD40-A44B-26BEBA2F2EDC}"/>
              </a:ext>
            </a:extLst>
          </p:cNvPr>
          <p:cNvSpPr txBox="1"/>
          <p:nvPr/>
        </p:nvSpPr>
        <p:spPr>
          <a:xfrm>
            <a:off x="181391" y="2387048"/>
            <a:ext cx="3600000" cy="33926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lIns="108000" tIns="108000" rIns="108000" bIns="108000" rtlCol="0">
            <a:noAutofit/>
          </a:bodyPr>
          <a:lstStyle/>
          <a:p>
            <a:pPr>
              <a:spcAft>
                <a:spcPts val="1000"/>
              </a:spcAft>
            </a:pPr>
            <a:r>
              <a:rPr lang="pt-PT" sz="1400" dirty="0" smtClean="0">
                <a:cs typeface="Segoe UI" panose="020B0502040204020203" pitchFamily="34" charset="0"/>
              </a:rPr>
              <a:t>A </a:t>
            </a:r>
            <a:r>
              <a:rPr lang="pt-PT" sz="1400" b="1" dirty="0">
                <a:cs typeface="Segoe UI" panose="020B0502040204020203" pitchFamily="34" charset="0"/>
              </a:rPr>
              <a:t>negligência da criança</a:t>
            </a:r>
            <a:r>
              <a:rPr lang="pt-PT" sz="1400" dirty="0">
                <a:cs typeface="Segoe UI" panose="020B0502040204020203" pitchFamily="34" charset="0"/>
              </a:rPr>
              <a:t> é uma falha em atender às necessidades físicas e emocionais das crianças, em protegê-las do perigo e não proporcionar a satisfação das necessidades básicas de higiene, alimentação, segurança, educação, normas, limites de atuação, afeto e saúde. </a:t>
            </a:r>
          </a:p>
          <a:p>
            <a:pPr>
              <a:spcAft>
                <a:spcPts val="1000"/>
              </a:spcAft>
            </a:pPr>
            <a:r>
              <a:rPr lang="pt-PT" sz="1400" dirty="0" smtClean="0">
                <a:cs typeface="Segoe UI" panose="020B0502040204020203" pitchFamily="34" charset="0"/>
              </a:rPr>
              <a:t>A </a:t>
            </a:r>
            <a:r>
              <a:rPr lang="pt-PT" sz="1400" dirty="0">
                <a:cs typeface="Segoe UI" panose="020B0502040204020203" pitchFamily="34" charset="0"/>
              </a:rPr>
              <a:t>negligência pode ser </a:t>
            </a:r>
            <a:r>
              <a:rPr lang="pt-PT" sz="1400" b="1" dirty="0">
                <a:cs typeface="Segoe UI" panose="020B0502040204020203" pitchFamily="34" charset="0"/>
              </a:rPr>
              <a:t>passiva</a:t>
            </a:r>
            <a:r>
              <a:rPr lang="pt-PT" sz="1400" dirty="0">
                <a:cs typeface="Segoe UI" panose="020B0502040204020203" pitchFamily="34" charset="0"/>
              </a:rPr>
              <a:t>, quando a falta de prestação de cuidados e afetos se deve a desconhecimento, ou </a:t>
            </a:r>
            <a:r>
              <a:rPr lang="pt-PT" sz="1400" b="1" dirty="0">
                <a:cs typeface="Segoe UI" panose="020B0502040204020203" pitchFamily="34" charset="0"/>
              </a:rPr>
              <a:t>ativa</a:t>
            </a:r>
            <a:r>
              <a:rPr lang="pt-PT" sz="1400" dirty="0">
                <a:cs typeface="Segoe UI" panose="020B0502040204020203" pitchFamily="34" charset="0"/>
              </a:rPr>
              <a:t>, quando existe intencionalidade.</a:t>
            </a:r>
          </a:p>
        </p:txBody>
      </p:sp>
      <p:sp>
        <p:nvSpPr>
          <p:cNvPr id="25" name="CaixaDeTexto 24">
            <a:extLst>
              <a:ext uri="{FF2B5EF4-FFF2-40B4-BE49-F238E27FC236}">
                <a16:creationId xmlns:a16="http://schemas.microsoft.com/office/drawing/2014/main" id="{FB7245CD-8B4F-014F-8C8A-8CA02AD18D2C}"/>
              </a:ext>
            </a:extLst>
          </p:cNvPr>
          <p:cNvSpPr txBox="1"/>
          <p:nvPr/>
        </p:nvSpPr>
        <p:spPr>
          <a:xfrm>
            <a:off x="4296000" y="1894539"/>
            <a:ext cx="3600000" cy="369332"/>
          </a:xfrm>
          <a:prstGeom prst="rect">
            <a:avLst/>
          </a:prstGeom>
          <a:solidFill>
            <a:srgbClr val="D59265"/>
          </a:solidFill>
          <a:ln>
            <a:noFill/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pt-PT" b="1" dirty="0">
                <a:solidFill>
                  <a:schemeClr val="bg1"/>
                </a:solidFill>
                <a:cs typeface="Segoe UI" panose="020B0502040204020203" pitchFamily="34" charset="0"/>
              </a:rPr>
              <a:t>Sabia que...</a:t>
            </a:r>
          </a:p>
        </p:txBody>
      </p:sp>
      <p:sp>
        <p:nvSpPr>
          <p:cNvPr id="26" name="CaixaDeTexto 25">
            <a:extLst>
              <a:ext uri="{FF2B5EF4-FFF2-40B4-BE49-F238E27FC236}">
                <a16:creationId xmlns:a16="http://schemas.microsoft.com/office/drawing/2014/main" id="{6DAE993B-0BE0-384F-83FA-CD7043159FB0}"/>
              </a:ext>
            </a:extLst>
          </p:cNvPr>
          <p:cNvSpPr txBox="1"/>
          <p:nvPr/>
        </p:nvSpPr>
        <p:spPr>
          <a:xfrm>
            <a:off x="4296000" y="2387049"/>
            <a:ext cx="3600000" cy="339264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lIns="108000" tIns="108000" rIns="108000" bIns="108000" rtlCol="0">
            <a:noAutofit/>
          </a:bodyPr>
          <a:lstStyle/>
          <a:p>
            <a:pPr marL="171450" indent="-171450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pt-PT" sz="1400" dirty="0">
                <a:cs typeface="Segoe UI" panose="020B0502040204020203" pitchFamily="34" charset="0"/>
              </a:rPr>
              <a:t>Em 2018</a:t>
            </a:r>
            <a:r>
              <a:rPr lang="pt-PT" sz="1400">
                <a:cs typeface="Segoe UI" panose="020B0502040204020203" pitchFamily="34" charset="0"/>
              </a:rPr>
              <a:t>, </a:t>
            </a:r>
            <a:r>
              <a:rPr lang="pt-PT" sz="1400" smtClean="0">
                <a:cs typeface="Segoe UI" panose="020B0502040204020203" pitchFamily="34" charset="0"/>
              </a:rPr>
              <a:t>cerca de 1 </a:t>
            </a:r>
            <a:r>
              <a:rPr lang="pt-PT" sz="1400" dirty="0">
                <a:cs typeface="Segoe UI" panose="020B0502040204020203" pitchFamily="34" charset="0"/>
              </a:rPr>
              <a:t>bilião de crianças dos 2 aos 17 anos - ou 1 em 2 crianças – sofreram negligência ou violência física, sexual ou emocional.</a:t>
            </a:r>
          </a:p>
          <a:p>
            <a:pPr marL="171450" indent="-171450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pt-PT" sz="1400" dirty="0">
                <a:cs typeface="Segoe UI" panose="020B0502040204020203" pitchFamily="34" charset="0"/>
              </a:rPr>
              <a:t>Crianças com deficiência, têm 4 vezes mais probabilidade de sofrer abusos ou negligência.</a:t>
            </a:r>
          </a:p>
          <a:p>
            <a:pPr marL="171450" indent="-171450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pt-PT" sz="1400" dirty="0">
                <a:cs typeface="Segoe UI" panose="020B0502040204020203" pitchFamily="34" charset="0"/>
              </a:rPr>
              <a:t>30% das crianças abusadas e negligenciadas irão abusar ou negligenciar mais tarde os seus próprios familiares.</a:t>
            </a:r>
          </a:p>
        </p:txBody>
      </p:sp>
      <p:sp>
        <p:nvSpPr>
          <p:cNvPr id="27" name="CaixaDeTexto 26">
            <a:extLst>
              <a:ext uri="{FF2B5EF4-FFF2-40B4-BE49-F238E27FC236}">
                <a16:creationId xmlns:a16="http://schemas.microsoft.com/office/drawing/2014/main" id="{109A4E64-F9FC-BD4F-AB90-564F2219AEC5}"/>
              </a:ext>
            </a:extLst>
          </p:cNvPr>
          <p:cNvSpPr txBox="1"/>
          <p:nvPr/>
        </p:nvSpPr>
        <p:spPr>
          <a:xfrm>
            <a:off x="8431978" y="2387048"/>
            <a:ext cx="3600000" cy="33926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lIns="108000" tIns="108000" rIns="108000" bIns="108000" rtlCol="0">
            <a:noAutofit/>
          </a:bodyPr>
          <a:lstStyle/>
          <a:p>
            <a:pPr>
              <a:spcAft>
                <a:spcPts val="1000"/>
              </a:spcAft>
            </a:pPr>
            <a:r>
              <a:rPr lang="pt-PT" sz="1400" b="1" dirty="0">
                <a:cs typeface="Segoe UI" panose="020B0502040204020203" pitchFamily="34" charset="0"/>
              </a:rPr>
              <a:t>Participe em programas de educação parental</a:t>
            </a:r>
            <a:r>
              <a:rPr lang="pt-PT" sz="1400" dirty="0">
                <a:cs typeface="Segoe UI" panose="020B0502040204020203" pitchFamily="34" charset="0"/>
              </a:rPr>
              <a:t> como programas de visitas domiciliárias por profissionais de saúde, para fornecer apoio.</a:t>
            </a:r>
          </a:p>
          <a:p>
            <a:pPr>
              <a:spcAft>
                <a:spcPts val="1000"/>
              </a:spcAft>
            </a:pPr>
            <a:r>
              <a:rPr lang="pt-PT" sz="1400" b="1" dirty="0">
                <a:cs typeface="Segoe UI" panose="020B0502040204020203" pitchFamily="34" charset="0"/>
              </a:rPr>
              <a:t>Participe em grupos de apoio social</a:t>
            </a:r>
            <a:r>
              <a:rPr lang="pt-PT" sz="1400" dirty="0">
                <a:cs typeface="Segoe UI" panose="020B0502040204020203" pitchFamily="34" charset="0"/>
              </a:rPr>
              <a:t>, como grupos de autoajuda, para compartilhar ideias, informações e recursos. </a:t>
            </a:r>
          </a:p>
          <a:p>
            <a:pPr>
              <a:spcAft>
                <a:spcPts val="1000"/>
              </a:spcAft>
            </a:pPr>
            <a:r>
              <a:rPr lang="pt-PT" sz="1400" b="1" dirty="0">
                <a:cs typeface="Segoe UI" panose="020B0502040204020203" pitchFamily="34" charset="0"/>
              </a:rPr>
              <a:t>Recorra a linhas de apoio</a:t>
            </a:r>
            <a:r>
              <a:rPr lang="pt-PT" sz="1400" dirty="0">
                <a:cs typeface="Segoe UI" panose="020B0502040204020203" pitchFamily="34" charset="0"/>
              </a:rPr>
              <a:t> para o relato de casos de negligência.</a:t>
            </a:r>
          </a:p>
          <a:p>
            <a:pPr>
              <a:spcAft>
                <a:spcPts val="1000"/>
              </a:spcAft>
            </a:pPr>
            <a:r>
              <a:rPr lang="pt-PT" sz="1400" b="1" dirty="0">
                <a:cs typeface="Segoe UI" panose="020B0502040204020203" pitchFamily="34" charset="0"/>
              </a:rPr>
              <a:t>Aumente a consciencialização pública </a:t>
            </a:r>
            <a:r>
              <a:rPr lang="pt-PT" sz="1400" dirty="0">
                <a:cs typeface="Segoe UI" panose="020B0502040204020203" pitchFamily="34" charset="0"/>
              </a:rPr>
              <a:t>acerca da negligência, pobreza, abuso de substâncias e violência familiar.</a:t>
            </a:r>
            <a:endParaRPr lang="pt-PT" sz="1400" dirty="0"/>
          </a:p>
        </p:txBody>
      </p:sp>
      <p:sp>
        <p:nvSpPr>
          <p:cNvPr id="28" name="CaixaDeTexto 27">
            <a:extLst>
              <a:ext uri="{FF2B5EF4-FFF2-40B4-BE49-F238E27FC236}">
                <a16:creationId xmlns:a16="http://schemas.microsoft.com/office/drawing/2014/main" id="{5BCA6DEE-2E9E-824D-A8B7-3CC5EC1893E2}"/>
              </a:ext>
            </a:extLst>
          </p:cNvPr>
          <p:cNvSpPr txBox="1"/>
          <p:nvPr/>
        </p:nvSpPr>
        <p:spPr>
          <a:xfrm>
            <a:off x="8431978" y="1894539"/>
            <a:ext cx="3600000" cy="369332"/>
          </a:xfrm>
          <a:prstGeom prst="rect">
            <a:avLst/>
          </a:prstGeom>
          <a:solidFill>
            <a:srgbClr val="D59265"/>
          </a:solidFill>
          <a:ln>
            <a:noFill/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pt-PT" b="1" dirty="0">
                <a:solidFill>
                  <a:schemeClr val="bg1"/>
                </a:solidFill>
                <a:cs typeface="Segoe UI" panose="020B0502040204020203" pitchFamily="34" charset="0"/>
              </a:rPr>
              <a:t>Medidas preventivas</a:t>
            </a:r>
          </a:p>
        </p:txBody>
      </p:sp>
      <p:sp>
        <p:nvSpPr>
          <p:cNvPr id="18" name="CaixaDeTexto 17"/>
          <p:cNvSpPr txBox="1"/>
          <p:nvPr/>
        </p:nvSpPr>
        <p:spPr>
          <a:xfrm>
            <a:off x="10218661" y="5786127"/>
            <a:ext cx="1813317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pt-PT" sz="1050" b="1" dirty="0" smtClean="0"/>
              <a:t>Fonte</a:t>
            </a:r>
            <a:r>
              <a:rPr lang="pt-PT" sz="1050" dirty="0" smtClean="0"/>
              <a:t>: NACJR Porto Ocidental</a:t>
            </a:r>
            <a:endParaRPr lang="pt-PT" sz="1050" dirty="0"/>
          </a:p>
        </p:txBody>
      </p:sp>
      <p:pic>
        <p:nvPicPr>
          <p:cNvPr id="19" name="Imagem 1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09019" y="6282764"/>
            <a:ext cx="4594317" cy="345237"/>
          </a:xfrm>
          <a:prstGeom prst="rect">
            <a:avLst/>
          </a:prstGeom>
        </p:spPr>
      </p:pic>
      <p:pic>
        <p:nvPicPr>
          <p:cNvPr id="20" name="Imagem 1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3336" y="6300389"/>
            <a:ext cx="2180582" cy="309985"/>
          </a:xfrm>
          <a:prstGeom prst="rect">
            <a:avLst/>
          </a:prstGeom>
        </p:spPr>
      </p:pic>
      <p:pic>
        <p:nvPicPr>
          <p:cNvPr id="34" name="Imagem 3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1601" y="330339"/>
            <a:ext cx="1114067" cy="11140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8073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/>
          <p:cNvSpPr/>
          <p:nvPr/>
        </p:nvSpPr>
        <p:spPr>
          <a:xfrm>
            <a:off x="2316000" y="1380226"/>
            <a:ext cx="7560000" cy="1980000"/>
          </a:xfrm>
          <a:prstGeom prst="rect">
            <a:avLst/>
          </a:prstGeom>
          <a:solidFill>
            <a:srgbClr val="EB92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7" name="Retângulo 6"/>
          <p:cNvSpPr/>
          <p:nvPr/>
        </p:nvSpPr>
        <p:spPr>
          <a:xfrm>
            <a:off x="2316000" y="3527040"/>
            <a:ext cx="7560000" cy="1980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11" name="CaixaDeTexto 5"/>
          <p:cNvSpPr txBox="1"/>
          <p:nvPr/>
        </p:nvSpPr>
        <p:spPr>
          <a:xfrm>
            <a:off x="2396620" y="3701432"/>
            <a:ext cx="7398757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PT" sz="2000" b="1" dirty="0" smtClean="0">
                <a:solidFill>
                  <a:srgbClr val="004455"/>
                </a:solidFill>
              </a:rPr>
              <a:t>CONTACTE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PT" sz="2000" dirty="0" smtClean="0">
                <a:solidFill>
                  <a:srgbClr val="004455"/>
                </a:solidFill>
              </a:rPr>
              <a:t>Núcleo de Apoio a Crianças e Jovens em Risco da sua instituição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PT" sz="2000" dirty="0" smtClean="0">
                <a:solidFill>
                  <a:srgbClr val="004455"/>
                </a:solidFill>
              </a:rPr>
              <a:t>Comissão de Proteção de Crianças e Jovens em Risco da sua região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PT" sz="2000" dirty="0" smtClean="0">
                <a:solidFill>
                  <a:srgbClr val="004455"/>
                </a:solidFill>
              </a:rPr>
              <a:t>Polícia de Segurança Pública ou Guarda Nacional Republicana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PT" sz="2000" dirty="0" smtClean="0">
                <a:solidFill>
                  <a:srgbClr val="004455"/>
                </a:solidFill>
              </a:rPr>
              <a:t>Linhas de emergência nacional</a:t>
            </a:r>
            <a:endParaRPr lang="pt-PT" sz="2000" dirty="0">
              <a:solidFill>
                <a:srgbClr val="004455"/>
              </a:solidFill>
            </a:endParaRPr>
          </a:p>
        </p:txBody>
      </p:sp>
      <p:sp>
        <p:nvSpPr>
          <p:cNvPr id="2" name="CaixaDeTexto 1"/>
          <p:cNvSpPr txBox="1"/>
          <p:nvPr/>
        </p:nvSpPr>
        <p:spPr>
          <a:xfrm>
            <a:off x="3609678" y="1400730"/>
            <a:ext cx="4972643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 algn="ctr"/>
            <a:r>
              <a:rPr lang="pt-PT" sz="3000" b="1" dirty="0">
                <a:solidFill>
                  <a:schemeClr val="bg1"/>
                </a:solidFill>
                <a:ea typeface="Calibri" panose="020F0502020204030204" pitchFamily="34" charset="0"/>
                <a:cs typeface="Segoe UI" panose="020B0502040204020203" pitchFamily="34" charset="0"/>
              </a:rPr>
              <a:t>Se tiver </a:t>
            </a:r>
            <a:r>
              <a:rPr lang="pt-PT" sz="3000" b="1" dirty="0" smtClean="0">
                <a:solidFill>
                  <a:schemeClr val="bg1"/>
                </a:solidFill>
                <a:ea typeface="Calibri" panose="020F0502020204030204" pitchFamily="34" charset="0"/>
                <a:cs typeface="Segoe UI" panose="020B0502040204020203" pitchFamily="34" charset="0"/>
              </a:rPr>
              <a:t>conhecimento</a:t>
            </a:r>
          </a:p>
          <a:p>
            <a:pPr lvl="0" algn="ctr"/>
            <a:r>
              <a:rPr lang="pt-PT" sz="3000" b="1" dirty="0" smtClean="0">
                <a:solidFill>
                  <a:schemeClr val="bg1"/>
                </a:solidFill>
                <a:ea typeface="Calibri" panose="020F0502020204030204" pitchFamily="34" charset="0"/>
                <a:cs typeface="Segoe UI" panose="020B0502040204020203" pitchFamily="34" charset="0"/>
              </a:rPr>
              <a:t>de </a:t>
            </a:r>
            <a:r>
              <a:rPr lang="pt-PT" sz="3000" b="1" dirty="0">
                <a:solidFill>
                  <a:schemeClr val="bg1"/>
                </a:solidFill>
                <a:ea typeface="Calibri" panose="020F0502020204030204" pitchFamily="34" charset="0"/>
                <a:cs typeface="Segoe UI" panose="020B0502040204020203" pitchFamily="34" charset="0"/>
              </a:rPr>
              <a:t>alguma </a:t>
            </a:r>
            <a:r>
              <a:rPr lang="pt-PT" sz="3000" b="1" dirty="0" smtClean="0">
                <a:solidFill>
                  <a:schemeClr val="bg1"/>
                </a:solidFill>
                <a:ea typeface="Calibri" panose="020F0502020204030204" pitchFamily="34" charset="0"/>
                <a:cs typeface="Segoe UI" panose="020B0502040204020203" pitchFamily="34" charset="0"/>
              </a:rPr>
              <a:t>situação</a:t>
            </a:r>
          </a:p>
          <a:p>
            <a:pPr lvl="0" algn="ctr"/>
            <a:r>
              <a:rPr lang="pt-PT" sz="3000" b="1" dirty="0" smtClean="0">
                <a:solidFill>
                  <a:schemeClr val="bg1"/>
                </a:solidFill>
                <a:ea typeface="Calibri" panose="020F0502020204030204" pitchFamily="34" charset="0"/>
                <a:cs typeface="Segoe UI" panose="020B0502040204020203" pitchFamily="34" charset="0"/>
              </a:rPr>
              <a:t>de </a:t>
            </a:r>
            <a:r>
              <a:rPr lang="pt-PT" sz="3000" b="1" dirty="0">
                <a:solidFill>
                  <a:schemeClr val="bg1"/>
                </a:solidFill>
                <a:ea typeface="Calibri" panose="020F0502020204030204" pitchFamily="34" charset="0"/>
                <a:cs typeface="Segoe UI" panose="020B0502040204020203" pitchFamily="34" charset="0"/>
              </a:rPr>
              <a:t>maltrato/abuso na </a:t>
            </a:r>
            <a:r>
              <a:rPr lang="pt-PT" sz="3000" b="1" dirty="0" smtClean="0">
                <a:solidFill>
                  <a:schemeClr val="bg1"/>
                </a:solidFill>
                <a:ea typeface="Calibri" panose="020F0502020204030204" pitchFamily="34" charset="0"/>
                <a:cs typeface="Segoe UI" panose="020B0502040204020203" pitchFamily="34" charset="0"/>
              </a:rPr>
              <a:t>criança,</a:t>
            </a:r>
          </a:p>
          <a:p>
            <a:pPr lvl="0" algn="ctr"/>
            <a:r>
              <a:rPr lang="pt-PT" sz="3000" b="1" dirty="0" smtClean="0">
                <a:solidFill>
                  <a:schemeClr val="bg1"/>
                </a:solidFill>
                <a:ea typeface="Calibri" panose="020F0502020204030204" pitchFamily="34" charset="0"/>
                <a:cs typeface="Segoe UI" panose="020B0502040204020203" pitchFamily="34" charset="0"/>
              </a:rPr>
              <a:t>não </a:t>
            </a:r>
            <a:r>
              <a:rPr lang="pt-PT" sz="3000" b="1" dirty="0">
                <a:solidFill>
                  <a:schemeClr val="bg1"/>
                </a:solidFill>
                <a:ea typeface="Calibri" panose="020F0502020204030204" pitchFamily="34" charset="0"/>
                <a:cs typeface="Segoe UI" panose="020B0502040204020203" pitchFamily="34" charset="0"/>
              </a:rPr>
              <a:t>hesite em contactar</a:t>
            </a:r>
            <a:r>
              <a:rPr lang="pt-PT" sz="3000" b="1" dirty="0" smtClean="0">
                <a:solidFill>
                  <a:schemeClr val="bg1"/>
                </a:solidFill>
                <a:ea typeface="Calibri" panose="020F0502020204030204" pitchFamily="34" charset="0"/>
                <a:cs typeface="Segoe UI" panose="020B0502040204020203" pitchFamily="34" charset="0"/>
              </a:rPr>
              <a:t>.</a:t>
            </a:r>
            <a:endParaRPr lang="pt-PT" sz="3000" b="1" dirty="0">
              <a:solidFill>
                <a:schemeClr val="bg1"/>
              </a:solidFill>
              <a:ea typeface="Calibri" panose="020F0502020204030204" pitchFamily="34" charset="0"/>
              <a:cs typeface="Segoe UI" panose="020B0502040204020203" pitchFamily="34" charset="0"/>
            </a:endParaRPr>
          </a:p>
        </p:txBody>
      </p:sp>
      <p:pic>
        <p:nvPicPr>
          <p:cNvPr id="13" name="Imagem 1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1601" y="330339"/>
            <a:ext cx="1114067" cy="1114067"/>
          </a:xfrm>
          <a:prstGeom prst="rect">
            <a:avLst/>
          </a:prstGeom>
        </p:spPr>
      </p:pic>
      <p:pic>
        <p:nvPicPr>
          <p:cNvPr id="14" name="Imagem 1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09019" y="6282764"/>
            <a:ext cx="4594317" cy="345237"/>
          </a:xfrm>
          <a:prstGeom prst="rect">
            <a:avLst/>
          </a:prstGeom>
        </p:spPr>
      </p:pic>
      <p:pic>
        <p:nvPicPr>
          <p:cNvPr id="21" name="Imagem 2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3336" y="6300389"/>
            <a:ext cx="2180582" cy="3099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5685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2577</TotalTime>
  <Words>317</Words>
  <Application>Microsoft Office PowerPoint</Application>
  <PresentationFormat>Ecrã Panorâmico</PresentationFormat>
  <Paragraphs>28</Paragraphs>
  <Slides>3</Slides>
  <Notes>0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Segoe UI</vt:lpstr>
      <vt:lpstr>Tema do Office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Paula Garcia</dc:creator>
  <cp:lastModifiedBy>Marisa Neves</cp:lastModifiedBy>
  <cp:revision>271</cp:revision>
  <dcterms:created xsi:type="dcterms:W3CDTF">2024-09-23T12:37:10Z</dcterms:created>
  <dcterms:modified xsi:type="dcterms:W3CDTF">2024-10-31T10:27:41Z</dcterms:modified>
</cp:coreProperties>
</file>