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2" r:id="rId2"/>
    <p:sldId id="280" r:id="rId3"/>
    <p:sldId id="308" r:id="rId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5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9200"/>
    <a:srgbClr val="004455"/>
    <a:srgbClr val="FF9900"/>
    <a:srgbClr val="80A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8" autoAdjust="0"/>
    <p:restoredTop sz="96404" autoAdjust="0"/>
  </p:normalViewPr>
  <p:slideViewPr>
    <p:cSldViewPr snapToGrid="0">
      <p:cViewPr varScale="1">
        <p:scale>
          <a:sx n="111" d="100"/>
          <a:sy n="111" d="100"/>
        </p:scale>
        <p:origin x="594" y="102"/>
      </p:cViewPr>
      <p:guideLst>
        <p:guide orient="horz" pos="282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33239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4518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869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3205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8720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2841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526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4352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689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3512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659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A1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812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232949" y="278331"/>
            <a:ext cx="843262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19 NOVEMBRO</a:t>
            </a:r>
          </a:p>
          <a:p>
            <a:r>
              <a:rPr lang="pt-PT" sz="2000" b="1" dirty="0" smtClean="0">
                <a:solidFill>
                  <a:srgbClr val="004455"/>
                </a:solidFill>
              </a:rPr>
              <a:t>DIA </a:t>
            </a:r>
            <a:r>
              <a:rPr lang="pt-PT" sz="2000" b="1" dirty="0">
                <a:solidFill>
                  <a:srgbClr val="004455"/>
                </a:solidFill>
              </a:rPr>
              <a:t>MUNDIAL DA </a:t>
            </a:r>
            <a:r>
              <a:rPr lang="pt-PT" sz="2000" b="1" dirty="0" smtClean="0">
                <a:solidFill>
                  <a:srgbClr val="004455"/>
                </a:solidFill>
              </a:rPr>
              <a:t>PREVENÇÃO DO </a:t>
            </a:r>
            <a:r>
              <a:rPr lang="pt-PT" sz="2000" b="1" dirty="0">
                <a:solidFill>
                  <a:srgbClr val="004455"/>
                </a:solidFill>
              </a:rPr>
              <a:t>ABUSO E </a:t>
            </a:r>
            <a:r>
              <a:rPr lang="pt-PT" sz="2000" b="1" dirty="0" smtClean="0">
                <a:solidFill>
                  <a:srgbClr val="004455"/>
                </a:solidFill>
              </a:rPr>
              <a:t>VIOLÊNCIA NA </a:t>
            </a:r>
            <a:r>
              <a:rPr lang="pt-PT" sz="2000" b="1" dirty="0">
                <a:solidFill>
                  <a:srgbClr val="004455"/>
                </a:solidFill>
              </a:rPr>
              <a:t>CRIANÇA E </a:t>
            </a:r>
            <a:r>
              <a:rPr lang="pt-PT" sz="2000" b="1" dirty="0" smtClean="0">
                <a:solidFill>
                  <a:srgbClr val="004455"/>
                </a:solidFill>
              </a:rPr>
              <a:t>JOVEM</a:t>
            </a:r>
            <a:endParaRPr lang="pt-PT" sz="2000" b="1" dirty="0">
              <a:solidFill>
                <a:srgbClr val="004455"/>
              </a:solidFill>
            </a:endParaRPr>
          </a:p>
          <a:p>
            <a:r>
              <a:rPr lang="pt-PT" sz="2600" b="1" dirty="0" smtClean="0">
                <a:solidFill>
                  <a:schemeClr val="bg1"/>
                </a:solidFill>
              </a:rPr>
              <a:t>19 </a:t>
            </a:r>
            <a:r>
              <a:rPr lang="pt-PT" sz="2600" b="1" dirty="0">
                <a:solidFill>
                  <a:schemeClr val="bg1"/>
                </a:solidFill>
              </a:rPr>
              <a:t>DIAS DE ATIVISMO | 19 RAZÕES PARA ATUAR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390" y="2184054"/>
            <a:ext cx="1137219" cy="15804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764" y="2184054"/>
            <a:ext cx="1137219" cy="158040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2138" y="2184054"/>
            <a:ext cx="1137219" cy="1580400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2512" y="2184054"/>
            <a:ext cx="1137219" cy="158040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2886" y="2184054"/>
            <a:ext cx="1137219" cy="1580400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33260" y="2184054"/>
            <a:ext cx="1137219" cy="1580400"/>
          </a:xfrm>
          <a:prstGeom prst="rect">
            <a:avLst/>
          </a:prstGeom>
        </p:spPr>
      </p:pic>
      <p:pic>
        <p:nvPicPr>
          <p:cNvPr id="22" name="Imagem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3634" y="2184054"/>
            <a:ext cx="1137219" cy="1580400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14008" y="2184054"/>
            <a:ext cx="1137219" cy="1580400"/>
          </a:xfrm>
          <a:prstGeom prst="rect">
            <a:avLst/>
          </a:prstGeom>
        </p:spPr>
      </p:pic>
      <p:pic>
        <p:nvPicPr>
          <p:cNvPr id="28" name="Imagem 2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04382" y="2184054"/>
            <a:ext cx="1137219" cy="1580400"/>
          </a:xfrm>
          <a:prstGeom prst="rect">
            <a:avLst/>
          </a:prstGeom>
        </p:spPr>
      </p:pic>
      <p:pic>
        <p:nvPicPr>
          <p:cNvPr id="39" name="Imagem 3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894759" y="2184054"/>
            <a:ext cx="1137219" cy="1580400"/>
          </a:xfrm>
          <a:prstGeom prst="rect">
            <a:avLst/>
          </a:prstGeom>
        </p:spPr>
      </p:pic>
      <p:pic>
        <p:nvPicPr>
          <p:cNvPr id="40" name="Imagem 3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81390" y="4005137"/>
            <a:ext cx="1137219" cy="1580400"/>
          </a:xfrm>
          <a:prstGeom prst="rect">
            <a:avLst/>
          </a:prstGeom>
        </p:spPr>
      </p:pic>
      <p:pic>
        <p:nvPicPr>
          <p:cNvPr id="41" name="Imagem 4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71764" y="4005137"/>
            <a:ext cx="1137219" cy="1580400"/>
          </a:xfrm>
          <a:prstGeom prst="rect">
            <a:avLst/>
          </a:prstGeom>
        </p:spPr>
      </p:pic>
      <p:pic>
        <p:nvPicPr>
          <p:cNvPr id="42" name="Imagem 4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562138" y="4005137"/>
            <a:ext cx="1137219" cy="1580400"/>
          </a:xfrm>
          <a:prstGeom prst="rect">
            <a:avLst/>
          </a:prstGeom>
        </p:spPr>
      </p:pic>
      <p:pic>
        <p:nvPicPr>
          <p:cNvPr id="43" name="Imagem 4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752512" y="4005137"/>
            <a:ext cx="1137219" cy="1580400"/>
          </a:xfrm>
          <a:prstGeom prst="rect">
            <a:avLst/>
          </a:prstGeom>
        </p:spPr>
      </p:pic>
      <p:pic>
        <p:nvPicPr>
          <p:cNvPr id="44" name="Imagem 4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42886" y="4005137"/>
            <a:ext cx="1137219" cy="1580400"/>
          </a:xfrm>
          <a:prstGeom prst="rect">
            <a:avLst/>
          </a:prstGeom>
        </p:spPr>
      </p:pic>
      <p:pic>
        <p:nvPicPr>
          <p:cNvPr id="45" name="Imagem 4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133260" y="4005137"/>
            <a:ext cx="1137219" cy="1580400"/>
          </a:xfrm>
          <a:prstGeom prst="rect">
            <a:avLst/>
          </a:prstGeom>
        </p:spPr>
      </p:pic>
      <p:pic>
        <p:nvPicPr>
          <p:cNvPr id="46" name="Imagem 4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323634" y="4005137"/>
            <a:ext cx="1137219" cy="1580400"/>
          </a:xfrm>
          <a:prstGeom prst="rect">
            <a:avLst/>
          </a:prstGeom>
        </p:spPr>
      </p:pic>
      <p:pic>
        <p:nvPicPr>
          <p:cNvPr id="47" name="Imagem 46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514008" y="4005137"/>
            <a:ext cx="1137219" cy="1580400"/>
          </a:xfrm>
          <a:prstGeom prst="rect">
            <a:avLst/>
          </a:prstGeom>
        </p:spPr>
      </p:pic>
      <p:pic>
        <p:nvPicPr>
          <p:cNvPr id="48" name="Imagem 47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704382" y="4005137"/>
            <a:ext cx="1137219" cy="1580400"/>
          </a:xfrm>
          <a:prstGeom prst="rect">
            <a:avLst/>
          </a:prstGeom>
        </p:spPr>
      </p:pic>
      <p:pic>
        <p:nvPicPr>
          <p:cNvPr id="49" name="Imagem 48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894759" y="4005137"/>
            <a:ext cx="1137219" cy="1580400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0858" y="441858"/>
            <a:ext cx="1137219" cy="946605"/>
          </a:xfrm>
          <a:prstGeom prst="rect">
            <a:avLst/>
          </a:prstGeom>
        </p:spPr>
      </p:pic>
      <p:pic>
        <p:nvPicPr>
          <p:cNvPr id="32" name="Imagem 31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  <p:pic>
        <p:nvPicPr>
          <p:cNvPr id="27" name="Imagem 26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5727" y="6103099"/>
            <a:ext cx="4594317" cy="345237"/>
          </a:xfrm>
          <a:prstGeom prst="rect">
            <a:avLst/>
          </a:prstGeom>
        </p:spPr>
      </p:pic>
      <p:pic>
        <p:nvPicPr>
          <p:cNvPr id="29" name="Imagem 28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0044" y="6120724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1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969849" y="325677"/>
            <a:ext cx="814825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Dia 5 | Novembro</a:t>
            </a:r>
            <a:endParaRPr lang="pt-PT" sz="2000" b="1" dirty="0" smtClean="0">
              <a:solidFill>
                <a:schemeClr val="bg1"/>
              </a:solidFill>
            </a:endParaRPr>
          </a:p>
          <a:p>
            <a:r>
              <a:rPr lang="pt-PT" sz="2200" b="1" dirty="0">
                <a:solidFill>
                  <a:srgbClr val="004455"/>
                </a:solidFill>
              </a:rPr>
              <a:t>19 dias de Ativismo na Prevenção da Violência nas Crianças e Jovens</a:t>
            </a:r>
          </a:p>
          <a:p>
            <a:r>
              <a:rPr lang="pt-PT" sz="2600" b="1" dirty="0" smtClean="0">
                <a:solidFill>
                  <a:schemeClr val="bg1"/>
                </a:solidFill>
              </a:rPr>
              <a:t>Prevenção </a:t>
            </a:r>
            <a:r>
              <a:rPr lang="pt-PT" sz="2600" b="1" dirty="0">
                <a:solidFill>
                  <a:schemeClr val="bg1"/>
                </a:solidFill>
              </a:rPr>
              <a:t>da </a:t>
            </a:r>
            <a:r>
              <a:rPr lang="pt-PT" sz="2600" b="1" dirty="0" smtClean="0">
                <a:solidFill>
                  <a:schemeClr val="bg1"/>
                </a:solidFill>
              </a:rPr>
              <a:t>atividade </a:t>
            </a:r>
            <a:r>
              <a:rPr lang="pt-PT" sz="2600" b="1" dirty="0">
                <a:solidFill>
                  <a:schemeClr val="bg1"/>
                </a:solidFill>
              </a:rPr>
              <a:t>laboral na criança </a:t>
            </a:r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90" y="175063"/>
            <a:ext cx="1440000" cy="1440000"/>
          </a:xfrm>
          <a:prstGeom prst="rect">
            <a:avLst/>
          </a:prstGeom>
        </p:spPr>
      </p:pic>
      <p:sp>
        <p:nvSpPr>
          <p:cNvPr id="23" name="CaixaDeTexto 22">
            <a:extLst>
              <a:ext uri="{FF2B5EF4-FFF2-40B4-BE49-F238E27FC236}">
                <a16:creationId xmlns:a16="http://schemas.microsoft.com/office/drawing/2014/main" id="{CFADDD0F-809D-A04F-ACFB-06D64A8E96DB}"/>
              </a:ext>
            </a:extLst>
          </p:cNvPr>
          <p:cNvSpPr txBox="1"/>
          <p:nvPr/>
        </p:nvSpPr>
        <p:spPr>
          <a:xfrm>
            <a:off x="181391" y="1894539"/>
            <a:ext cx="3600000" cy="369332"/>
          </a:xfrm>
          <a:prstGeom prst="rect">
            <a:avLst/>
          </a:prstGeom>
          <a:solidFill>
            <a:srgbClr val="004455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Definição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7D110B9E-ACCE-DD40-A44B-26BEBA2F2EDC}"/>
              </a:ext>
            </a:extLst>
          </p:cNvPr>
          <p:cNvSpPr txBox="1"/>
          <p:nvPr/>
        </p:nvSpPr>
        <p:spPr>
          <a:xfrm>
            <a:off x="181391" y="2387048"/>
            <a:ext cx="3600000" cy="33322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É a atividade laboral que priva a criança da sua infância, do seu potencial e da sua dignidade. </a:t>
            </a:r>
          </a:p>
          <a:p>
            <a:pPr>
              <a:spcAft>
                <a:spcPts val="1000"/>
              </a:spcAft>
            </a:pPr>
            <a:r>
              <a:rPr lang="pt-PT" sz="1400" dirty="0" smtClean="0">
                <a:cs typeface="Segoe UI" panose="020B0502040204020203" pitchFamily="34" charset="0"/>
              </a:rPr>
              <a:t>A </a:t>
            </a:r>
            <a:r>
              <a:rPr lang="pt-PT" sz="1400" dirty="0">
                <a:cs typeface="Segoe UI" panose="020B0502040204020203" pitchFamily="34" charset="0"/>
              </a:rPr>
              <a:t>atividade laboral interfere e é danosa para a saúde mental, física, social e moral da criança e prejudica a sua escolaridade, educação e futuro bem-estar.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FB7245CD-8B4F-014F-8C8A-8CA02AD18D2C}"/>
              </a:ext>
            </a:extLst>
          </p:cNvPr>
          <p:cNvSpPr txBox="1"/>
          <p:nvPr/>
        </p:nvSpPr>
        <p:spPr>
          <a:xfrm>
            <a:off x="4296000" y="1894539"/>
            <a:ext cx="3600000" cy="369332"/>
          </a:xfrm>
          <a:prstGeom prst="rect">
            <a:avLst/>
          </a:prstGeom>
          <a:solidFill>
            <a:srgbClr val="004455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Sabia que...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6DAE993B-0BE0-384F-83FA-CD7043159FB0}"/>
              </a:ext>
            </a:extLst>
          </p:cNvPr>
          <p:cNvSpPr txBox="1"/>
          <p:nvPr/>
        </p:nvSpPr>
        <p:spPr>
          <a:xfrm>
            <a:off x="4296000" y="2387049"/>
            <a:ext cx="3600000" cy="3332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O trabalho infantil está concentrado sobretudo:</a:t>
            </a:r>
          </a:p>
          <a:p>
            <a:pPr marL="171450" indent="-1714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 Agricultura (70%)</a:t>
            </a:r>
          </a:p>
          <a:p>
            <a:pPr marL="171450" indent="-1714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 Serviços (20%)</a:t>
            </a:r>
          </a:p>
          <a:p>
            <a:pPr marL="171450" indent="-1714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 Sector Industrial (10%)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109A4E64-F9FC-BD4F-AB90-564F2219AEC5}"/>
              </a:ext>
            </a:extLst>
          </p:cNvPr>
          <p:cNvSpPr txBox="1"/>
          <p:nvPr/>
        </p:nvSpPr>
        <p:spPr>
          <a:xfrm>
            <a:off x="8431978" y="2387048"/>
            <a:ext cx="3600000" cy="33322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dirty="0"/>
              <a:t>Compreenda e </a:t>
            </a:r>
            <a:r>
              <a:rPr lang="pt-PT" sz="1400" b="1" dirty="0"/>
              <a:t>ajude outras crianças </a:t>
            </a:r>
            <a:r>
              <a:rPr lang="pt-PT" sz="1400" dirty="0"/>
              <a:t>e jovens a </a:t>
            </a:r>
            <a:r>
              <a:rPr lang="pt-PT" sz="1400" b="1" dirty="0"/>
              <a:t>conhecer os seus direitos </a:t>
            </a:r>
            <a:r>
              <a:rPr lang="pt-PT" sz="1400" dirty="0"/>
              <a:t>e a valorizar a importância da educação.</a:t>
            </a:r>
          </a:p>
          <a:p>
            <a:pPr>
              <a:spcAft>
                <a:spcPts val="1000"/>
              </a:spcAft>
            </a:pPr>
            <a:r>
              <a:rPr lang="pt-PT" sz="1400" b="1" dirty="0" smtClean="0"/>
              <a:t>Organize </a:t>
            </a:r>
            <a:r>
              <a:rPr lang="pt-PT" sz="1400" b="1" dirty="0"/>
              <a:t>discussões </a:t>
            </a:r>
            <a:r>
              <a:rPr lang="pt-PT" sz="1400" dirty="0"/>
              <a:t>em casa e nas escolas sobre trabalho infantil.</a:t>
            </a:r>
          </a:p>
          <a:p>
            <a:pPr>
              <a:spcAft>
                <a:spcPts val="1000"/>
              </a:spcAft>
            </a:pPr>
            <a:r>
              <a:rPr lang="pt-PT" sz="1400" b="1" dirty="0" smtClean="0"/>
              <a:t>Participe </a:t>
            </a:r>
            <a:r>
              <a:rPr lang="pt-PT" sz="1400" b="1" dirty="0"/>
              <a:t>em grupos de discussão sociais e familiares </a:t>
            </a:r>
            <a:r>
              <a:rPr lang="pt-PT" sz="1400" dirty="0"/>
              <a:t>sobre a importância da frequência da atividade escolar até aos 18 anos de idade como forma de prevenção do abandono escolar e do trabalho laboral nesta idade.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5BCA6DEE-2E9E-824D-A8B7-3CC5EC1893E2}"/>
              </a:ext>
            </a:extLst>
          </p:cNvPr>
          <p:cNvSpPr txBox="1"/>
          <p:nvPr/>
        </p:nvSpPr>
        <p:spPr>
          <a:xfrm>
            <a:off x="8431978" y="1894539"/>
            <a:ext cx="3600000" cy="369332"/>
          </a:xfrm>
          <a:prstGeom prst="rect">
            <a:avLst/>
          </a:prstGeom>
          <a:solidFill>
            <a:srgbClr val="004455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Medidas preventivas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10218661" y="5719313"/>
            <a:ext cx="181331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PT" sz="1050" b="1" dirty="0" smtClean="0"/>
              <a:t>Fonte</a:t>
            </a:r>
            <a:r>
              <a:rPr lang="pt-PT" sz="1050" dirty="0" smtClean="0"/>
              <a:t>: NACJR Porto Ocidental</a:t>
            </a:r>
            <a:endParaRPr lang="pt-PT" sz="1050" dirty="0"/>
          </a:p>
        </p:txBody>
      </p:sp>
      <p:pic>
        <p:nvPicPr>
          <p:cNvPr id="19" name="Imagem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6022" y="6172111"/>
            <a:ext cx="4594317" cy="345237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339" y="6189736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72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316000" y="1380226"/>
            <a:ext cx="7560000" cy="1980000"/>
          </a:xfrm>
          <a:prstGeom prst="rect">
            <a:avLst/>
          </a:prstGeom>
          <a:solidFill>
            <a:srgbClr val="EB9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tângulo 6"/>
          <p:cNvSpPr/>
          <p:nvPr/>
        </p:nvSpPr>
        <p:spPr>
          <a:xfrm>
            <a:off x="2316000" y="3527040"/>
            <a:ext cx="7560000" cy="19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5"/>
          <p:cNvSpPr txBox="1"/>
          <p:nvPr/>
        </p:nvSpPr>
        <p:spPr>
          <a:xfrm>
            <a:off x="2396620" y="3701432"/>
            <a:ext cx="739875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004455"/>
                </a:solidFill>
              </a:rPr>
              <a:t>CONTACTE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Núcleo de Apoio a Crianças e Jovens em Risco da sua instituição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Comissão de Proteção de Crianças e Jovens em Risco da sua região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Polícia de Segurança Pública ou Guarda Nacional Republicana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Linhas de emergência nacional</a:t>
            </a:r>
            <a:endParaRPr lang="pt-PT" sz="2000" dirty="0">
              <a:solidFill>
                <a:srgbClr val="004455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609678" y="1400730"/>
            <a:ext cx="497264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Se tiver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conhecimento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alguma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situação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maltrato/abuso na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criança,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não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hesite em contactar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.</a:t>
            </a:r>
            <a:endParaRPr lang="pt-PT" sz="3000" b="1" dirty="0">
              <a:solidFill>
                <a:schemeClr val="bg1"/>
              </a:solidFill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142" y="5904692"/>
            <a:ext cx="4594317" cy="345237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4459" y="5922317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60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2564</TotalTime>
  <Words>249</Words>
  <Application>Microsoft Office PowerPoint</Application>
  <PresentationFormat>Ecrã Panorâmico</PresentationFormat>
  <Paragraphs>28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Garcia</dc:creator>
  <cp:lastModifiedBy>Marisa Neves</cp:lastModifiedBy>
  <cp:revision>270</cp:revision>
  <dcterms:created xsi:type="dcterms:W3CDTF">2024-09-23T12:37:10Z</dcterms:created>
  <dcterms:modified xsi:type="dcterms:W3CDTF">2024-10-31T10:28:25Z</dcterms:modified>
</cp:coreProperties>
</file>