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281" r:id="rId3"/>
    <p:sldId id="307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D6BE68"/>
    <a:srgbClr val="004455"/>
    <a:srgbClr val="E9DDAF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D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278331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58126"/>
            <a:ext cx="1114067" cy="1114067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959" y="6077220"/>
            <a:ext cx="4594317" cy="345237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276" y="6094845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65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6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>
                <a:solidFill>
                  <a:srgbClr val="004455"/>
                </a:solidFill>
              </a:rPr>
              <a:t>19 dias de Ativismo na Prevenção da Violência nas 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do </a:t>
            </a:r>
            <a:r>
              <a:rPr lang="pt-PT" sz="2600" b="1" dirty="0" smtClean="0">
                <a:solidFill>
                  <a:schemeClr val="bg1"/>
                </a:solidFill>
              </a:rPr>
              <a:t>castigo </a:t>
            </a:r>
            <a:r>
              <a:rPr lang="pt-PT" sz="2600" b="1" dirty="0">
                <a:solidFill>
                  <a:schemeClr val="bg1"/>
                </a:solidFill>
              </a:rPr>
              <a:t>corporal na 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D6BE6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401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Corresponde a qualquer ato que utiliza força física  com o objetivo de causar algum grau de  dor ou desconforto, mesmo que seja ligeiro, como as ações de bater com a mão ou um  objeto (chicote, cinto, colher de pau, etc.),  pontapear, abanar, beliscar, cortar, puxar cabelo/orelhas, forçar a assumir posições desconfortáveis, forçar a ingestão, entre outros.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097547" y="1894539"/>
            <a:ext cx="3798453" cy="369332"/>
          </a:xfrm>
          <a:prstGeom prst="rect">
            <a:avLst/>
          </a:prstGeom>
          <a:solidFill>
            <a:srgbClr val="D6BE6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097547" y="2387049"/>
            <a:ext cx="3798453" cy="3401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Quase </a:t>
            </a:r>
            <a:r>
              <a:rPr lang="pt-PT" sz="1400" dirty="0">
                <a:cs typeface="Segoe UI" panose="020B0502040204020203" pitchFamily="34" charset="0"/>
              </a:rPr>
              <a:t>300 milhões de crianças em todo o  mundo entre os 2 e os 4 anos de idade (isto é, 3 em cada 4 crianças) sofrem regularmente castigos corporais violentos por parte dos seus cuidadores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Nenhuma </a:t>
            </a:r>
            <a:r>
              <a:rPr lang="pt-PT" sz="1400" dirty="0">
                <a:cs typeface="Segoe UI" panose="020B0502040204020203" pitchFamily="34" charset="0"/>
              </a:rPr>
              <a:t>criança deve ser exposta a um  ambiente violento e, como tal, </a:t>
            </a:r>
            <a:r>
              <a:rPr lang="pt-PT" sz="1400" b="1" dirty="0">
                <a:cs typeface="Segoe UI" panose="020B0502040204020203" pitchFamily="34" charset="0"/>
              </a:rPr>
              <a:t>os castigos  corporais não têm lugar na educação  saudável de uma criança</a:t>
            </a:r>
            <a:r>
              <a:rPr lang="pt-PT" sz="1400" b="1" dirty="0" smtClean="0">
                <a:cs typeface="Segoe UI" panose="020B0502040204020203" pitchFamily="34" charset="0"/>
              </a:rPr>
              <a:t>.</a:t>
            </a:r>
            <a:endParaRPr lang="pt-PT" sz="1400" b="1" dirty="0">
              <a:cs typeface="Segoe UI" panose="020B0502040204020203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212156" y="2387048"/>
            <a:ext cx="3819822" cy="3401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12065" marR="5080">
              <a:spcAft>
                <a:spcPts val="1000"/>
              </a:spcAft>
              <a:tabLst>
                <a:tab pos="185420" algn="l"/>
              </a:tabLst>
            </a:pPr>
            <a:r>
              <a:rPr lang="pt-PT" sz="1400" b="1" spc="-5" dirty="0">
                <a:cs typeface="Segoe UI"/>
              </a:rPr>
              <a:t>Obtenha conhecimento de práticas educativas </a:t>
            </a:r>
            <a:r>
              <a:rPr lang="pt-PT" sz="1400" spc="-5" dirty="0">
                <a:cs typeface="Segoe UI"/>
              </a:rPr>
              <a:t>positivas que excluam totalmente o castigo corporal.</a:t>
            </a:r>
          </a:p>
          <a:p>
            <a:pPr marL="12065" marR="5080">
              <a:spcAft>
                <a:spcPts val="1000"/>
              </a:spcAft>
              <a:tabLst>
                <a:tab pos="185420" algn="l"/>
              </a:tabLst>
            </a:pPr>
            <a:r>
              <a:rPr lang="pt-PT" sz="1400" b="1" dirty="0" smtClean="0">
                <a:cs typeface="Segoe UI"/>
              </a:rPr>
              <a:t>Participe </a:t>
            </a:r>
            <a:r>
              <a:rPr lang="pt-PT" sz="1400" b="1" dirty="0">
                <a:cs typeface="Segoe UI"/>
              </a:rPr>
              <a:t>em grupos de apoio social </a:t>
            </a:r>
            <a:r>
              <a:rPr lang="pt-PT" sz="1400" dirty="0">
                <a:cs typeface="Segoe UI"/>
              </a:rPr>
              <a:t>como grupos de autoajuda para partilhar informações e ideias, quer em estabelecimentos escolares, quer na comunidade. </a:t>
            </a:r>
          </a:p>
          <a:p>
            <a:pPr marL="12065" marR="5080">
              <a:spcAft>
                <a:spcPts val="1000"/>
              </a:spcAft>
              <a:tabLst>
                <a:tab pos="185420" algn="l"/>
              </a:tabLst>
            </a:pPr>
            <a:r>
              <a:rPr lang="pt-PT" sz="1400" b="1" dirty="0" smtClean="0">
                <a:cs typeface="Segoe UI"/>
              </a:rPr>
              <a:t>Partilhe</a:t>
            </a:r>
            <a:r>
              <a:rPr lang="pt-PT" sz="1400" dirty="0" smtClean="0">
                <a:cs typeface="Segoe UI"/>
              </a:rPr>
              <a:t> </a:t>
            </a:r>
            <a:r>
              <a:rPr lang="pt-PT" sz="1400" dirty="0">
                <a:cs typeface="Segoe UI"/>
              </a:rPr>
              <a:t>com o médico e/ou enfermeiro de família </a:t>
            </a:r>
            <a:r>
              <a:rPr lang="pt-PT" sz="1400" b="1" dirty="0">
                <a:cs typeface="Segoe UI"/>
              </a:rPr>
              <a:t>as suas práticas educativas </a:t>
            </a:r>
            <a:r>
              <a:rPr lang="pt-PT" sz="1400" dirty="0">
                <a:cs typeface="Segoe UI"/>
              </a:rPr>
              <a:t>de forma a abolir totalmente o castigo corporal. </a:t>
            </a:r>
          </a:p>
          <a:p>
            <a:pPr marL="12065" marR="5080">
              <a:spcAft>
                <a:spcPts val="1000"/>
              </a:spcAft>
              <a:tabLst>
                <a:tab pos="185420" algn="l"/>
              </a:tabLst>
            </a:pPr>
            <a:r>
              <a:rPr lang="pt-PT" sz="1400" b="1" dirty="0" smtClean="0">
                <a:cs typeface="Segoe UI"/>
              </a:rPr>
              <a:t>Participe </a:t>
            </a:r>
            <a:r>
              <a:rPr lang="pt-PT" sz="1400" b="1" dirty="0">
                <a:cs typeface="Segoe UI"/>
              </a:rPr>
              <a:t>em cursos que ensinem formas </a:t>
            </a:r>
            <a:r>
              <a:rPr lang="pt-PT" sz="1400" b="1" spc="5" dirty="0">
                <a:cs typeface="Segoe UI"/>
              </a:rPr>
              <a:t> </a:t>
            </a:r>
            <a:r>
              <a:rPr lang="pt-PT" sz="1400" b="1" dirty="0">
                <a:cs typeface="Segoe UI"/>
              </a:rPr>
              <a:t>de</a:t>
            </a:r>
            <a:r>
              <a:rPr lang="pt-PT" sz="1400" b="1" spc="-10" dirty="0">
                <a:cs typeface="Segoe UI"/>
              </a:rPr>
              <a:t> </a:t>
            </a:r>
            <a:r>
              <a:rPr lang="pt-PT" sz="1400" b="1" spc="-5" dirty="0">
                <a:cs typeface="Segoe UI"/>
              </a:rPr>
              <a:t>disciplina</a:t>
            </a:r>
            <a:r>
              <a:rPr lang="pt-PT" sz="1400" spc="-5" dirty="0">
                <a:cs typeface="Segoe UI"/>
              </a:rPr>
              <a:t> </a:t>
            </a:r>
            <a:r>
              <a:rPr lang="pt-PT" sz="1400" dirty="0">
                <a:cs typeface="Segoe UI"/>
              </a:rPr>
              <a:t>e</a:t>
            </a:r>
            <a:r>
              <a:rPr lang="pt-PT" sz="1400" spc="-5" dirty="0">
                <a:cs typeface="Segoe UI"/>
              </a:rPr>
              <a:t> </a:t>
            </a:r>
            <a:r>
              <a:rPr lang="pt-PT" sz="1400" dirty="0">
                <a:cs typeface="Segoe UI"/>
              </a:rPr>
              <a:t>de</a:t>
            </a:r>
            <a:r>
              <a:rPr lang="pt-PT" sz="1400" spc="-10" dirty="0">
                <a:cs typeface="Segoe UI"/>
              </a:rPr>
              <a:t> </a:t>
            </a:r>
            <a:r>
              <a:rPr lang="pt-PT" sz="1400" spc="-5" dirty="0">
                <a:cs typeface="Segoe UI"/>
              </a:rPr>
              <a:t>comunicação</a:t>
            </a:r>
            <a:r>
              <a:rPr lang="pt-PT" sz="1400" spc="30" dirty="0">
                <a:cs typeface="Segoe UI"/>
              </a:rPr>
              <a:t> </a:t>
            </a:r>
            <a:r>
              <a:rPr lang="pt-PT" sz="1400" dirty="0">
                <a:cs typeface="Segoe UI"/>
              </a:rPr>
              <a:t>que</a:t>
            </a:r>
            <a:r>
              <a:rPr lang="pt-PT" sz="1400" spc="-10" dirty="0">
                <a:cs typeface="Segoe UI"/>
              </a:rPr>
              <a:t> </a:t>
            </a:r>
            <a:r>
              <a:rPr lang="pt-PT" sz="1400" dirty="0">
                <a:cs typeface="Segoe UI"/>
              </a:rPr>
              <a:t>não </a:t>
            </a:r>
            <a:r>
              <a:rPr lang="pt-PT" sz="1400" spc="-285" dirty="0">
                <a:cs typeface="Segoe UI"/>
              </a:rPr>
              <a:t> </a:t>
            </a:r>
            <a:r>
              <a:rPr lang="pt-PT" sz="1400" dirty="0">
                <a:cs typeface="Segoe UI"/>
              </a:rPr>
              <a:t>façam uso </a:t>
            </a:r>
            <a:r>
              <a:rPr lang="pt-PT" sz="1400" spc="-5" dirty="0">
                <a:cs typeface="Segoe UI"/>
              </a:rPr>
              <a:t>de</a:t>
            </a:r>
            <a:r>
              <a:rPr lang="pt-PT" sz="1400" spc="-10" dirty="0">
                <a:cs typeface="Segoe UI"/>
              </a:rPr>
              <a:t> </a:t>
            </a:r>
            <a:r>
              <a:rPr lang="pt-PT" sz="1400" spc="-5" dirty="0" smtClean="0">
                <a:cs typeface="Segoe UI"/>
              </a:rPr>
              <a:t>violência.</a:t>
            </a:r>
            <a:endParaRPr lang="pt-PT" sz="1400" spc="-5" dirty="0">
              <a:cs typeface="Segoe UI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212156" y="1894539"/>
            <a:ext cx="3819822" cy="369332"/>
          </a:xfrm>
          <a:prstGeom prst="rect">
            <a:avLst/>
          </a:prstGeom>
          <a:solidFill>
            <a:srgbClr val="D6BE6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218661" y="5987048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34" name="Imagem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58126"/>
            <a:ext cx="1114067" cy="1114067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384" y="6264047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701" y="6281672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56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5998" y="345803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19" y="363242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58126"/>
            <a:ext cx="1114067" cy="111406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619" y="6008208"/>
            <a:ext cx="4594317" cy="3452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936" y="6025833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2588</TotalTime>
  <Words>323</Words>
  <Application>Microsoft Office PowerPoint</Application>
  <PresentationFormat>Ecrã Panorâmico</PresentationFormat>
  <Paragraphs>26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272</cp:revision>
  <dcterms:created xsi:type="dcterms:W3CDTF">2024-09-23T12:37:10Z</dcterms:created>
  <dcterms:modified xsi:type="dcterms:W3CDTF">2024-10-31T10:29:35Z</dcterms:modified>
</cp:coreProperties>
</file>