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83" r:id="rId3"/>
    <p:sldId id="305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DAA078"/>
    <a:srgbClr val="E9C6AF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6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44565" y="341065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7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8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dias de Ativismo na Prevenção da Violência </a:t>
            </a:r>
            <a:r>
              <a:rPr lang="pt-PT" sz="2200" b="1" dirty="0">
                <a:solidFill>
                  <a:srgbClr val="004455"/>
                </a:solidFill>
              </a:rPr>
              <a:t>nas </a:t>
            </a:r>
            <a:r>
              <a:rPr lang="pt-PT" sz="2200" b="1" dirty="0" smtClean="0">
                <a:solidFill>
                  <a:srgbClr val="004455"/>
                </a:solidFill>
              </a:rPr>
              <a:t>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prostituição </a:t>
            </a:r>
            <a:r>
              <a:rPr lang="pt-PT" sz="2600" b="1" dirty="0" smtClean="0">
                <a:solidFill>
                  <a:schemeClr val="bg1"/>
                </a:solidFill>
              </a:rPr>
              <a:t>na </a:t>
            </a:r>
            <a:r>
              <a:rPr lang="pt-PT" sz="2600" b="1" dirty="0">
                <a:solidFill>
                  <a:schemeClr val="bg1"/>
                </a:solidFill>
              </a:rPr>
              <a:t>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409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 </a:t>
            </a:r>
            <a:r>
              <a:rPr lang="pt-PT" sz="1400" b="1" dirty="0">
                <a:cs typeface="Segoe UI" panose="020B0502040204020203" pitchFamily="34" charset="0"/>
              </a:rPr>
              <a:t>Prostituição Infantil</a:t>
            </a:r>
            <a:r>
              <a:rPr lang="pt-PT" sz="1400" dirty="0">
                <a:cs typeface="Segoe UI" panose="020B0502040204020203" pitchFamily="34" charset="0"/>
              </a:rPr>
              <a:t> é o uso de uma criança e/ou adolescente em atividades sexuais por remuneração ou outro tipo de compensação. A remuneração pode ser financeira, mas também pode incluir outras formas de pagamento, como oferta de bens considerados de luxo e outros benefícios.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4099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Prostituição Infantil existe em todos os ambientes, incluindo países desenvolvidos e está presente nos vários níveis socioeconómicos</a:t>
            </a:r>
            <a:r>
              <a:rPr lang="pt-PT" sz="1400" dirty="0" smtClean="0">
                <a:cs typeface="Segoe UI" panose="020B0502040204020203" pitchFamily="34" charset="0"/>
              </a:rPr>
              <a:t>!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As </a:t>
            </a:r>
            <a:r>
              <a:rPr lang="pt-PT" sz="1400" dirty="0">
                <a:cs typeface="Segoe UI" panose="020B0502040204020203" pitchFamily="34" charset="0"/>
              </a:rPr>
              <a:t>crianças representam 21% das vítimas de exploração sexual</a:t>
            </a:r>
            <a:r>
              <a:rPr lang="pt-PT" sz="1400" dirty="0" smtClean="0">
                <a:cs typeface="Segoe UI" panose="020B0502040204020203" pitchFamily="34" charset="0"/>
              </a:rPr>
              <a:t>!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431978" y="2387048"/>
            <a:ext cx="3600000" cy="3409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lvl="0">
              <a:spcAft>
                <a:spcPts val="1000"/>
              </a:spcAft>
            </a:pPr>
            <a:r>
              <a:rPr lang="pt-PT" sz="1400" b="1" dirty="0">
                <a:ea typeface="Quattrocento Sans"/>
                <a:cs typeface="Segoe UI" panose="020B0502040204020203" pitchFamily="34" charset="0"/>
                <a:sym typeface="Quattrocento Sans"/>
              </a:rPr>
              <a:t>Participe em </a:t>
            </a:r>
            <a:r>
              <a:rPr lang="pt-PT" sz="1400" dirty="0">
                <a:ea typeface="Quattrocento Sans"/>
                <a:cs typeface="Segoe UI" panose="020B0502040204020203" pitchFamily="34" charset="0"/>
                <a:sym typeface="Quattrocento Sans"/>
              </a:rPr>
              <a:t>todos os </a:t>
            </a:r>
            <a:r>
              <a:rPr lang="pt-PT" sz="1400" b="1" dirty="0">
                <a:ea typeface="Quattrocento Sans"/>
                <a:cs typeface="Segoe UI" panose="020B0502040204020203" pitchFamily="34" charset="0"/>
                <a:sym typeface="Quattrocento Sans"/>
              </a:rPr>
              <a:t>debates</a:t>
            </a:r>
            <a:r>
              <a:rPr lang="pt-PT" sz="1400" dirty="0">
                <a:ea typeface="Quattrocento Sans"/>
                <a:cs typeface="Segoe UI" panose="020B0502040204020203" pitchFamily="34" charset="0"/>
                <a:sym typeface="Quattrocento Sans"/>
              </a:rPr>
              <a:t> nas escolas e outras instituições da comunidade sobre a Convenção dos Direitos das Crianças e a forma de prevenir a prostituição na criança.</a:t>
            </a:r>
          </a:p>
          <a:p>
            <a:pPr lvl="0">
              <a:spcAft>
                <a:spcPts val="1000"/>
              </a:spcAft>
            </a:pPr>
            <a:r>
              <a:rPr lang="pt-PT" sz="1400" b="1" dirty="0" smtClean="0">
                <a:ea typeface="Quattrocento Sans"/>
                <a:cs typeface="Segoe UI" panose="020B0502040204020203" pitchFamily="34" charset="0"/>
                <a:sym typeface="Quattrocento Sans"/>
              </a:rPr>
              <a:t>Incentive</a:t>
            </a:r>
            <a:r>
              <a:rPr lang="pt-PT" sz="1400" dirty="0" smtClean="0">
                <a:ea typeface="Quattrocento Sans"/>
                <a:cs typeface="Segoe UI" panose="020B0502040204020203" pitchFamily="34" charset="0"/>
                <a:sym typeface="Quattrocento Sans"/>
              </a:rPr>
              <a:t> </a:t>
            </a:r>
            <a:r>
              <a:rPr lang="pt-PT" sz="1400" b="1" dirty="0">
                <a:ea typeface="Quattrocento Sans"/>
                <a:cs typeface="Segoe UI" panose="020B0502040204020203" pitchFamily="34" charset="0"/>
                <a:sym typeface="Quattrocento Sans"/>
              </a:rPr>
              <a:t>as crianças e jovens na defesa dos seus próprios direitos </a:t>
            </a:r>
            <a:r>
              <a:rPr lang="pt-PT" sz="1400" dirty="0">
                <a:ea typeface="Quattrocento Sans"/>
                <a:cs typeface="Segoe UI" panose="020B0502040204020203" pitchFamily="34" charset="0"/>
                <a:sym typeface="Quattrocento Sans"/>
              </a:rPr>
              <a:t>e da sua proteção, através do teatro, dos media, da criação de manuais, entre outras formas de arte.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431978" y="1894539"/>
            <a:ext cx="360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9993022" y="5822144"/>
            <a:ext cx="2038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200" b="1" dirty="0" smtClean="0"/>
              <a:t>Fonte</a:t>
            </a:r>
            <a:r>
              <a:rPr lang="pt-PT" sz="1200" dirty="0" smtClean="0"/>
              <a:t>: NACJR Porto Ocidental</a:t>
            </a:r>
            <a:endParaRPr lang="pt-PT" sz="12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3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04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2619</TotalTime>
  <Words>250</Words>
  <Application>Microsoft Office PowerPoint</Application>
  <PresentationFormat>Ecrã Panorâmico</PresentationFormat>
  <Paragraphs>24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Quattrocento Sans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272</cp:revision>
  <dcterms:created xsi:type="dcterms:W3CDTF">2024-09-23T12:37:10Z</dcterms:created>
  <dcterms:modified xsi:type="dcterms:W3CDTF">2024-10-31T09:44:34Z</dcterms:modified>
</cp:coreProperties>
</file>