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6" r:id="rId2"/>
    <p:sldId id="284" r:id="rId3"/>
    <p:sldId id="304" r:id="rId4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25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9200"/>
    <a:srgbClr val="004455"/>
    <a:srgbClr val="FF9900"/>
    <a:srgbClr val="80A1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8" autoAdjust="0"/>
    <p:restoredTop sz="96404" autoAdjust="0"/>
  </p:normalViewPr>
  <p:slideViewPr>
    <p:cSldViewPr snapToGrid="0">
      <p:cViewPr varScale="1">
        <p:scale>
          <a:sx n="111" d="100"/>
          <a:sy n="111" d="100"/>
        </p:scale>
        <p:origin x="594" y="102"/>
      </p:cViewPr>
      <p:guideLst>
        <p:guide orient="horz" pos="282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Clique para editar o estilo do subtítulo do Modelo Global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33239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74518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869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3205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58720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28419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25267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54352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6891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35121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46598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A1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812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181390" y="341065"/>
            <a:ext cx="843262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</a:rPr>
              <a:t>19 NOVEMBRO</a:t>
            </a:r>
          </a:p>
          <a:p>
            <a:r>
              <a:rPr lang="pt-PT" sz="2000" b="1" dirty="0" smtClean="0">
                <a:solidFill>
                  <a:srgbClr val="004455"/>
                </a:solidFill>
              </a:rPr>
              <a:t>DIA </a:t>
            </a:r>
            <a:r>
              <a:rPr lang="pt-PT" sz="2000" b="1" dirty="0">
                <a:solidFill>
                  <a:srgbClr val="004455"/>
                </a:solidFill>
              </a:rPr>
              <a:t>MUNDIAL DA </a:t>
            </a:r>
            <a:r>
              <a:rPr lang="pt-PT" sz="2000" b="1" dirty="0" smtClean="0">
                <a:solidFill>
                  <a:srgbClr val="004455"/>
                </a:solidFill>
              </a:rPr>
              <a:t>PREVENÇÃO DO </a:t>
            </a:r>
            <a:r>
              <a:rPr lang="pt-PT" sz="2000" b="1" dirty="0">
                <a:solidFill>
                  <a:srgbClr val="004455"/>
                </a:solidFill>
              </a:rPr>
              <a:t>ABUSO E </a:t>
            </a:r>
            <a:r>
              <a:rPr lang="pt-PT" sz="2000" b="1" dirty="0" smtClean="0">
                <a:solidFill>
                  <a:srgbClr val="004455"/>
                </a:solidFill>
              </a:rPr>
              <a:t>VIOLÊNCIA NA </a:t>
            </a:r>
            <a:r>
              <a:rPr lang="pt-PT" sz="2000" b="1" dirty="0">
                <a:solidFill>
                  <a:srgbClr val="004455"/>
                </a:solidFill>
              </a:rPr>
              <a:t>CRIANÇA E </a:t>
            </a:r>
            <a:r>
              <a:rPr lang="pt-PT" sz="2000" b="1" dirty="0" smtClean="0">
                <a:solidFill>
                  <a:srgbClr val="004455"/>
                </a:solidFill>
              </a:rPr>
              <a:t>JOVEM</a:t>
            </a:r>
            <a:endParaRPr lang="pt-PT" sz="2000" b="1" dirty="0">
              <a:solidFill>
                <a:srgbClr val="004455"/>
              </a:solidFill>
            </a:endParaRPr>
          </a:p>
          <a:p>
            <a:r>
              <a:rPr lang="pt-PT" sz="2600" b="1" dirty="0" smtClean="0">
                <a:solidFill>
                  <a:schemeClr val="bg1"/>
                </a:solidFill>
              </a:rPr>
              <a:t>19 </a:t>
            </a:r>
            <a:r>
              <a:rPr lang="pt-PT" sz="2600" b="1" dirty="0">
                <a:solidFill>
                  <a:schemeClr val="bg1"/>
                </a:solidFill>
              </a:rPr>
              <a:t>DIAS DE ATIVISMO | 19 RAZÕES PARA ATUAR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390" y="2184054"/>
            <a:ext cx="1137219" cy="158040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764" y="2184054"/>
            <a:ext cx="1137219" cy="1580400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2138" y="2184054"/>
            <a:ext cx="1137219" cy="1580400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52512" y="2184054"/>
            <a:ext cx="1137219" cy="158040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2886" y="2184054"/>
            <a:ext cx="1137219" cy="1580400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33260" y="2184054"/>
            <a:ext cx="1137219" cy="1580400"/>
          </a:xfrm>
          <a:prstGeom prst="rect">
            <a:avLst/>
          </a:prstGeom>
        </p:spPr>
      </p:pic>
      <p:pic>
        <p:nvPicPr>
          <p:cNvPr id="22" name="Imagem 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23634" y="2184054"/>
            <a:ext cx="1137219" cy="1580400"/>
          </a:xfrm>
          <a:prstGeom prst="rect">
            <a:avLst/>
          </a:prstGeom>
        </p:spPr>
      </p:pic>
      <p:pic>
        <p:nvPicPr>
          <p:cNvPr id="26" name="Imagem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14008" y="2184054"/>
            <a:ext cx="1137219" cy="1580400"/>
          </a:xfrm>
          <a:prstGeom prst="rect">
            <a:avLst/>
          </a:prstGeom>
        </p:spPr>
      </p:pic>
      <p:pic>
        <p:nvPicPr>
          <p:cNvPr id="28" name="Imagem 2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704382" y="2184054"/>
            <a:ext cx="1137219" cy="1580400"/>
          </a:xfrm>
          <a:prstGeom prst="rect">
            <a:avLst/>
          </a:prstGeom>
        </p:spPr>
      </p:pic>
      <p:pic>
        <p:nvPicPr>
          <p:cNvPr id="39" name="Imagem 3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894759" y="2184054"/>
            <a:ext cx="1137219" cy="1580400"/>
          </a:xfrm>
          <a:prstGeom prst="rect">
            <a:avLst/>
          </a:prstGeom>
        </p:spPr>
      </p:pic>
      <p:pic>
        <p:nvPicPr>
          <p:cNvPr id="40" name="Imagem 3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81390" y="4005137"/>
            <a:ext cx="1137219" cy="1580400"/>
          </a:xfrm>
          <a:prstGeom prst="rect">
            <a:avLst/>
          </a:prstGeom>
        </p:spPr>
      </p:pic>
      <p:pic>
        <p:nvPicPr>
          <p:cNvPr id="41" name="Imagem 4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71764" y="4005137"/>
            <a:ext cx="1137219" cy="1580400"/>
          </a:xfrm>
          <a:prstGeom prst="rect">
            <a:avLst/>
          </a:prstGeom>
        </p:spPr>
      </p:pic>
      <p:pic>
        <p:nvPicPr>
          <p:cNvPr id="42" name="Imagem 4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562138" y="4005137"/>
            <a:ext cx="1137219" cy="1580400"/>
          </a:xfrm>
          <a:prstGeom prst="rect">
            <a:avLst/>
          </a:prstGeom>
        </p:spPr>
      </p:pic>
      <p:pic>
        <p:nvPicPr>
          <p:cNvPr id="43" name="Imagem 4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752512" y="4005137"/>
            <a:ext cx="1137219" cy="1580400"/>
          </a:xfrm>
          <a:prstGeom prst="rect">
            <a:avLst/>
          </a:prstGeom>
        </p:spPr>
      </p:pic>
      <p:pic>
        <p:nvPicPr>
          <p:cNvPr id="44" name="Imagem 4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942886" y="4005137"/>
            <a:ext cx="1137219" cy="1580400"/>
          </a:xfrm>
          <a:prstGeom prst="rect">
            <a:avLst/>
          </a:prstGeom>
        </p:spPr>
      </p:pic>
      <p:pic>
        <p:nvPicPr>
          <p:cNvPr id="45" name="Imagem 4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133260" y="4005137"/>
            <a:ext cx="1137219" cy="1580400"/>
          </a:xfrm>
          <a:prstGeom prst="rect">
            <a:avLst/>
          </a:prstGeom>
        </p:spPr>
      </p:pic>
      <p:pic>
        <p:nvPicPr>
          <p:cNvPr id="46" name="Imagem 45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323634" y="4005137"/>
            <a:ext cx="1137219" cy="1580400"/>
          </a:xfrm>
          <a:prstGeom prst="rect">
            <a:avLst/>
          </a:prstGeom>
        </p:spPr>
      </p:pic>
      <p:pic>
        <p:nvPicPr>
          <p:cNvPr id="47" name="Imagem 46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514008" y="4005137"/>
            <a:ext cx="1137219" cy="1580400"/>
          </a:xfrm>
          <a:prstGeom prst="rect">
            <a:avLst/>
          </a:prstGeom>
        </p:spPr>
      </p:pic>
      <p:pic>
        <p:nvPicPr>
          <p:cNvPr id="48" name="Imagem 47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704382" y="4005137"/>
            <a:ext cx="1137219" cy="1580400"/>
          </a:xfrm>
          <a:prstGeom prst="rect">
            <a:avLst/>
          </a:prstGeom>
        </p:spPr>
      </p:pic>
      <p:pic>
        <p:nvPicPr>
          <p:cNvPr id="49" name="Imagem 48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894759" y="4005137"/>
            <a:ext cx="1137219" cy="1580400"/>
          </a:xfrm>
          <a:prstGeom prst="rect">
            <a:avLst/>
          </a:prstGeom>
        </p:spPr>
      </p:pic>
      <p:pic>
        <p:nvPicPr>
          <p:cNvPr id="31" name="Imagem 30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0858" y="441858"/>
            <a:ext cx="1137219" cy="946605"/>
          </a:xfrm>
          <a:prstGeom prst="rect">
            <a:avLst/>
          </a:prstGeom>
        </p:spPr>
      </p:pic>
      <p:pic>
        <p:nvPicPr>
          <p:cNvPr id="32" name="Imagem 31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  <p:pic>
        <p:nvPicPr>
          <p:cNvPr id="27" name="Imagem 26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39" y="6075509"/>
            <a:ext cx="4594317" cy="345237"/>
          </a:xfrm>
          <a:prstGeom prst="rect">
            <a:avLst/>
          </a:prstGeom>
        </p:spPr>
      </p:pic>
      <p:pic>
        <p:nvPicPr>
          <p:cNvPr id="29" name="Imagem 28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456" y="6093134"/>
            <a:ext cx="2180582" cy="30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13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969849" y="325677"/>
            <a:ext cx="8148256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</a:rPr>
              <a:t>Dia 9 | Novembro</a:t>
            </a:r>
            <a:endParaRPr lang="pt-PT" sz="2000" b="1" dirty="0" smtClean="0">
              <a:solidFill>
                <a:schemeClr val="bg1"/>
              </a:solidFill>
            </a:endParaRPr>
          </a:p>
          <a:p>
            <a:r>
              <a:rPr lang="pt-PT" sz="2200" b="1" dirty="0" smtClean="0">
                <a:solidFill>
                  <a:srgbClr val="004455"/>
                </a:solidFill>
              </a:rPr>
              <a:t>19 dias de Ativismo na Prevenção da Violência </a:t>
            </a:r>
            <a:r>
              <a:rPr lang="pt-PT" sz="2200" b="1" dirty="0">
                <a:solidFill>
                  <a:srgbClr val="004455"/>
                </a:solidFill>
              </a:rPr>
              <a:t>nas </a:t>
            </a:r>
            <a:r>
              <a:rPr lang="pt-PT" sz="2200" b="1" dirty="0" smtClean="0">
                <a:solidFill>
                  <a:srgbClr val="004455"/>
                </a:solidFill>
              </a:rPr>
              <a:t>Crianças e Jovens</a:t>
            </a:r>
          </a:p>
          <a:p>
            <a:r>
              <a:rPr lang="pt-PT" sz="2600" b="1" dirty="0" smtClean="0">
                <a:solidFill>
                  <a:schemeClr val="bg1"/>
                </a:solidFill>
              </a:rPr>
              <a:t>Prevenção </a:t>
            </a:r>
            <a:r>
              <a:rPr lang="pt-PT" sz="2600" b="1" dirty="0">
                <a:solidFill>
                  <a:schemeClr val="bg1"/>
                </a:solidFill>
              </a:rPr>
              <a:t>da </a:t>
            </a:r>
            <a:r>
              <a:rPr lang="pt-PT" sz="2600" b="1" dirty="0" smtClean="0">
                <a:solidFill>
                  <a:schemeClr val="bg1"/>
                </a:solidFill>
              </a:rPr>
              <a:t>pornografia infantil</a:t>
            </a:r>
            <a:endParaRPr lang="pt-PT" sz="2600" b="1" dirty="0">
              <a:solidFill>
                <a:schemeClr val="bg1"/>
              </a:solidFill>
            </a:endParaRPr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90" y="175063"/>
            <a:ext cx="1440000" cy="1440000"/>
          </a:xfrm>
          <a:prstGeom prst="rect">
            <a:avLst/>
          </a:prstGeom>
        </p:spPr>
      </p:pic>
      <p:sp>
        <p:nvSpPr>
          <p:cNvPr id="23" name="CaixaDeTexto 22">
            <a:extLst>
              <a:ext uri="{FF2B5EF4-FFF2-40B4-BE49-F238E27FC236}">
                <a16:creationId xmlns:a16="http://schemas.microsoft.com/office/drawing/2014/main" id="{CFADDD0F-809D-A04F-ACFB-06D64A8E96DB}"/>
              </a:ext>
            </a:extLst>
          </p:cNvPr>
          <p:cNvSpPr txBox="1"/>
          <p:nvPr/>
        </p:nvSpPr>
        <p:spPr>
          <a:xfrm>
            <a:off x="336666" y="1895231"/>
            <a:ext cx="3600000" cy="369332"/>
          </a:xfrm>
          <a:prstGeom prst="rect">
            <a:avLst/>
          </a:prstGeom>
          <a:solidFill>
            <a:srgbClr val="004455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Definição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7D110B9E-ACCE-DD40-A44B-26BEBA2F2EDC}"/>
              </a:ext>
            </a:extLst>
          </p:cNvPr>
          <p:cNvSpPr txBox="1"/>
          <p:nvPr/>
        </p:nvSpPr>
        <p:spPr>
          <a:xfrm>
            <a:off x="336666" y="2387048"/>
            <a:ext cx="3600000" cy="33408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>
              <a:spcAft>
                <a:spcPts val="1000"/>
              </a:spcAft>
            </a:pPr>
            <a:r>
              <a:rPr lang="pt-PT" sz="1400" b="1" dirty="0">
                <a:cs typeface="Segoe UI" panose="020B0502040204020203" pitchFamily="34" charset="0"/>
              </a:rPr>
              <a:t>Pornografia infantil </a:t>
            </a:r>
            <a:r>
              <a:rPr lang="pt-PT" sz="1400" dirty="0">
                <a:cs typeface="Segoe UI" panose="020B0502040204020203" pitchFamily="34" charset="0"/>
              </a:rPr>
              <a:t>define-se pela representação, por qualquer meio, de uma criança envolvida numa atividade sexual real ou simulada ou por qualquer representação de partes sexuais da criança para fins sexuais.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FB7245CD-8B4F-014F-8C8A-8CA02AD18D2C}"/>
              </a:ext>
            </a:extLst>
          </p:cNvPr>
          <p:cNvSpPr txBox="1"/>
          <p:nvPr/>
        </p:nvSpPr>
        <p:spPr>
          <a:xfrm>
            <a:off x="4296000" y="1894539"/>
            <a:ext cx="3600000" cy="369332"/>
          </a:xfrm>
          <a:prstGeom prst="rect">
            <a:avLst/>
          </a:prstGeom>
          <a:solidFill>
            <a:srgbClr val="004455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Sabia que...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6DAE993B-0BE0-384F-83FA-CD7043159FB0}"/>
              </a:ext>
            </a:extLst>
          </p:cNvPr>
          <p:cNvSpPr txBox="1"/>
          <p:nvPr/>
        </p:nvSpPr>
        <p:spPr>
          <a:xfrm>
            <a:off x="4296000" y="2387049"/>
            <a:ext cx="3600000" cy="33408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De acordo com um estudo do grupo da Missão Internacional para a Justiça, na maioria dos casos, pais e familiares são responsáveis por facilitar o abuso.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 smtClean="0">
                <a:cs typeface="Segoe UI" panose="020B0502040204020203" pitchFamily="34" charset="0"/>
              </a:rPr>
              <a:t>As </a:t>
            </a:r>
            <a:r>
              <a:rPr lang="pt-PT" sz="1400" dirty="0">
                <a:cs typeface="Segoe UI" panose="020B0502040204020203" pitchFamily="34" charset="0"/>
              </a:rPr>
              <a:t>crianças são aliciadas com falsas promessas a participar em atuações pornográficas online, levando ao tráfico sexual, escravidão doméstica, trabalho forçado, casamento não consentido e mendicidade.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109A4E64-F9FC-BD4F-AB90-564F2219AEC5}"/>
              </a:ext>
            </a:extLst>
          </p:cNvPr>
          <p:cNvSpPr txBox="1"/>
          <p:nvPr/>
        </p:nvSpPr>
        <p:spPr>
          <a:xfrm>
            <a:off x="8267747" y="2387048"/>
            <a:ext cx="3600000" cy="33408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>
              <a:spcAft>
                <a:spcPts val="1000"/>
              </a:spcAft>
            </a:pPr>
            <a:r>
              <a:rPr lang="pt-PT" sz="1400" b="1" dirty="0">
                <a:ea typeface="Calibri" panose="020F0502020204030204" pitchFamily="34" charset="0"/>
                <a:cs typeface="Segoe UI" panose="020B0502040204020203" pitchFamily="34" charset="0"/>
              </a:rPr>
              <a:t>Eduque </a:t>
            </a:r>
            <a:r>
              <a:rPr lang="pt-PT" sz="1400" dirty="0">
                <a:ea typeface="Calibri" panose="020F0502020204030204" pitchFamily="34" charset="0"/>
                <a:cs typeface="Segoe UI" panose="020B0502040204020203" pitchFamily="34" charset="0"/>
              </a:rPr>
              <a:t>as crianças no sentido de conhecerem os riscos associados ao uso da Internet.</a:t>
            </a:r>
          </a:p>
          <a:p>
            <a:pPr>
              <a:spcAft>
                <a:spcPts val="1000"/>
              </a:spcAft>
            </a:pPr>
            <a:r>
              <a:rPr lang="pt-PT" sz="1400" b="1" dirty="0">
                <a:ea typeface="Calibri" panose="020F0502020204030204" pitchFamily="34" charset="0"/>
                <a:cs typeface="Segoe UI" panose="020B0502040204020203" pitchFamily="34" charset="0"/>
              </a:rPr>
              <a:t>Encoraje </a:t>
            </a:r>
            <a:r>
              <a:rPr lang="pt-PT" sz="1400" dirty="0">
                <a:ea typeface="Calibri" panose="020F0502020204030204" pitchFamily="34" charset="0"/>
                <a:cs typeface="Segoe UI" panose="020B0502040204020203" pitchFamily="34" charset="0"/>
              </a:rPr>
              <a:t>as escolas a divulgarem a Convenção dos Direitos das Crianças, criando debates com pais, alunos e professores.</a:t>
            </a:r>
          </a:p>
          <a:p>
            <a:pPr>
              <a:spcAft>
                <a:spcPts val="1000"/>
              </a:spcAft>
            </a:pPr>
            <a:r>
              <a:rPr lang="pt-PT" sz="1400" b="1" dirty="0">
                <a:ea typeface="Calibri" panose="020F0502020204030204" pitchFamily="34" charset="0"/>
                <a:cs typeface="Segoe UI" panose="020B0502040204020203" pitchFamily="34" charset="0"/>
              </a:rPr>
              <a:t>Promova </a:t>
            </a:r>
            <a:r>
              <a:rPr lang="pt-PT" sz="1400" dirty="0">
                <a:ea typeface="Calibri" panose="020F0502020204030204" pitchFamily="34" charset="0"/>
                <a:cs typeface="Segoe UI" panose="020B0502040204020203" pitchFamily="34" charset="0"/>
              </a:rPr>
              <a:t>sessões com professores, ONG, outros pais, sociedade civil e governos para discutir medidas preventivas contra pornografia infantil, tais como filtros em websites, entre outros</a:t>
            </a:r>
            <a:r>
              <a:rPr lang="pt-PT" sz="1400" dirty="0" smtClean="0">
                <a:ea typeface="Calibri" panose="020F0502020204030204" pitchFamily="34" charset="0"/>
                <a:cs typeface="Segoe UI" panose="020B0502040204020203" pitchFamily="34" charset="0"/>
              </a:rPr>
              <a:t>.</a:t>
            </a:r>
            <a:endParaRPr lang="pt-PT" sz="1400" dirty="0"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5BCA6DEE-2E9E-824D-A8B7-3CC5EC1893E2}"/>
              </a:ext>
            </a:extLst>
          </p:cNvPr>
          <p:cNvSpPr txBox="1"/>
          <p:nvPr/>
        </p:nvSpPr>
        <p:spPr>
          <a:xfrm>
            <a:off x="8267747" y="1894539"/>
            <a:ext cx="3600000" cy="369332"/>
          </a:xfrm>
          <a:prstGeom prst="rect">
            <a:avLst/>
          </a:prstGeom>
          <a:solidFill>
            <a:srgbClr val="004455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Medidas preventivas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10142351" y="5724159"/>
            <a:ext cx="181331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PT" sz="1050" b="1" dirty="0" smtClean="0"/>
              <a:t>Fonte</a:t>
            </a:r>
            <a:r>
              <a:rPr lang="pt-PT" sz="1050" dirty="0" smtClean="0"/>
              <a:t>: NACJR Porto Ocidental</a:t>
            </a:r>
            <a:endParaRPr lang="pt-PT" sz="1050" dirty="0"/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39" y="6075509"/>
            <a:ext cx="4594317" cy="345237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456" y="6093134"/>
            <a:ext cx="2180582" cy="30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61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316000" y="1380226"/>
            <a:ext cx="7560000" cy="1980000"/>
          </a:xfrm>
          <a:prstGeom prst="rect">
            <a:avLst/>
          </a:prstGeom>
          <a:solidFill>
            <a:srgbClr val="EB9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Retângulo 6"/>
          <p:cNvSpPr/>
          <p:nvPr/>
        </p:nvSpPr>
        <p:spPr>
          <a:xfrm>
            <a:off x="2315998" y="3527040"/>
            <a:ext cx="7560000" cy="19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CaixaDeTexto 5"/>
          <p:cNvSpPr txBox="1"/>
          <p:nvPr/>
        </p:nvSpPr>
        <p:spPr>
          <a:xfrm>
            <a:off x="2396619" y="3701432"/>
            <a:ext cx="739875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004455"/>
                </a:solidFill>
              </a:rPr>
              <a:t>CONTACTE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Núcleo de Apoio a Crianças e Jovens em Risco da sua instituição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Comissão de Proteção de Crianças e Jovens em Risco da sua região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Polícia de Segurança Pública ou Guarda Nacional Republicana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Linhas de emergência nacional</a:t>
            </a:r>
            <a:endParaRPr lang="pt-PT" sz="2000" dirty="0">
              <a:solidFill>
                <a:srgbClr val="004455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609678" y="1400730"/>
            <a:ext cx="497264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Se tiver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conhecimento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de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alguma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situação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de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maltrato/abuso na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criança,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não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hesite em contactar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.</a:t>
            </a:r>
            <a:endParaRPr lang="pt-PT" sz="3000" b="1" dirty="0">
              <a:solidFill>
                <a:schemeClr val="bg1"/>
              </a:solidFill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39" y="6075509"/>
            <a:ext cx="4594317" cy="345237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456" y="6093134"/>
            <a:ext cx="2180582" cy="30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11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2594</TotalTime>
  <Words>267</Words>
  <Application>Microsoft Office PowerPoint</Application>
  <PresentationFormat>Ecrã Panorâmico</PresentationFormat>
  <Paragraphs>25</Paragraphs>
  <Slides>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Segoe UI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Garcia</dc:creator>
  <cp:lastModifiedBy>Marisa Neves</cp:lastModifiedBy>
  <cp:revision>273</cp:revision>
  <dcterms:created xsi:type="dcterms:W3CDTF">2024-09-23T12:37:10Z</dcterms:created>
  <dcterms:modified xsi:type="dcterms:W3CDTF">2024-10-31T10:31:10Z</dcterms:modified>
</cp:coreProperties>
</file>