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7" r:id="rId2"/>
    <p:sldId id="285" r:id="rId3"/>
    <p:sldId id="303" r:id="rId4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25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BA5F"/>
    <a:srgbClr val="E9DDAF"/>
    <a:srgbClr val="EB9200"/>
    <a:srgbClr val="004455"/>
    <a:srgbClr val="FF9900"/>
    <a:srgbClr val="80A1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8" autoAdjust="0"/>
    <p:restoredTop sz="96404" autoAdjust="0"/>
  </p:normalViewPr>
  <p:slideViewPr>
    <p:cSldViewPr snapToGrid="0">
      <p:cViewPr varScale="1">
        <p:scale>
          <a:sx n="111" d="100"/>
          <a:sy n="111" d="100"/>
        </p:scale>
        <p:origin x="594" y="102"/>
      </p:cViewPr>
      <p:guideLst>
        <p:guide orient="horz" pos="282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 smtClean="0"/>
              <a:t>Clique para editar o estilo do subtítulo do Modelo Global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33239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74518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28696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32056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58720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28419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25267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54352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96891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35121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46598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DD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88123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ixaDeTexto 8"/>
          <p:cNvSpPr txBox="1"/>
          <p:nvPr/>
        </p:nvSpPr>
        <p:spPr>
          <a:xfrm>
            <a:off x="181390" y="280680"/>
            <a:ext cx="843262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000" b="1" dirty="0">
                <a:solidFill>
                  <a:schemeClr val="bg1"/>
                </a:solidFill>
              </a:rPr>
              <a:t>19 NOVEMBRO</a:t>
            </a:r>
          </a:p>
          <a:p>
            <a:r>
              <a:rPr lang="pt-PT" sz="2000" b="1" dirty="0" smtClean="0">
                <a:solidFill>
                  <a:srgbClr val="004455"/>
                </a:solidFill>
              </a:rPr>
              <a:t>DIA </a:t>
            </a:r>
            <a:r>
              <a:rPr lang="pt-PT" sz="2000" b="1" dirty="0">
                <a:solidFill>
                  <a:srgbClr val="004455"/>
                </a:solidFill>
              </a:rPr>
              <a:t>MUNDIAL DA </a:t>
            </a:r>
            <a:r>
              <a:rPr lang="pt-PT" sz="2000" b="1" dirty="0" smtClean="0">
                <a:solidFill>
                  <a:srgbClr val="004455"/>
                </a:solidFill>
              </a:rPr>
              <a:t>PREVENÇÃO DO </a:t>
            </a:r>
            <a:r>
              <a:rPr lang="pt-PT" sz="2000" b="1" dirty="0">
                <a:solidFill>
                  <a:srgbClr val="004455"/>
                </a:solidFill>
              </a:rPr>
              <a:t>ABUSO E </a:t>
            </a:r>
            <a:r>
              <a:rPr lang="pt-PT" sz="2000" b="1" dirty="0" smtClean="0">
                <a:solidFill>
                  <a:srgbClr val="004455"/>
                </a:solidFill>
              </a:rPr>
              <a:t>VIOLÊNCIA NA </a:t>
            </a:r>
            <a:r>
              <a:rPr lang="pt-PT" sz="2000" b="1" dirty="0">
                <a:solidFill>
                  <a:srgbClr val="004455"/>
                </a:solidFill>
              </a:rPr>
              <a:t>CRIANÇA E </a:t>
            </a:r>
            <a:r>
              <a:rPr lang="pt-PT" sz="2000" b="1" dirty="0" smtClean="0">
                <a:solidFill>
                  <a:srgbClr val="004455"/>
                </a:solidFill>
              </a:rPr>
              <a:t>JOVEM</a:t>
            </a:r>
            <a:endParaRPr lang="pt-PT" sz="2000" b="1" dirty="0">
              <a:solidFill>
                <a:srgbClr val="004455"/>
              </a:solidFill>
            </a:endParaRPr>
          </a:p>
          <a:p>
            <a:r>
              <a:rPr lang="pt-PT" sz="2600" b="1" dirty="0" smtClean="0">
                <a:solidFill>
                  <a:schemeClr val="bg1"/>
                </a:solidFill>
              </a:rPr>
              <a:t>19 </a:t>
            </a:r>
            <a:r>
              <a:rPr lang="pt-PT" sz="2600" b="1" dirty="0">
                <a:solidFill>
                  <a:schemeClr val="bg1"/>
                </a:solidFill>
              </a:rPr>
              <a:t>DIAS DE ATIVISMO | 19 RAZÕES PARA ATUAR</a:t>
            </a: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390" y="2184054"/>
            <a:ext cx="1137219" cy="1580400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764" y="2184054"/>
            <a:ext cx="1137219" cy="1580400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62138" y="2184054"/>
            <a:ext cx="1137219" cy="1580400"/>
          </a:xfrm>
          <a:prstGeom prst="rect">
            <a:avLst/>
          </a:prstGeom>
        </p:spPr>
      </p:pic>
      <p:pic>
        <p:nvPicPr>
          <p:cNvPr id="10" name="Imagem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52512" y="2184054"/>
            <a:ext cx="1137219" cy="1580400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42886" y="2184054"/>
            <a:ext cx="1137219" cy="1580400"/>
          </a:xfrm>
          <a:prstGeom prst="rect">
            <a:avLst/>
          </a:prstGeom>
        </p:spPr>
      </p:pic>
      <p:pic>
        <p:nvPicPr>
          <p:cNvPr id="21" name="Imagem 2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33260" y="2184054"/>
            <a:ext cx="1137219" cy="1580400"/>
          </a:xfrm>
          <a:prstGeom prst="rect">
            <a:avLst/>
          </a:prstGeom>
        </p:spPr>
      </p:pic>
      <p:pic>
        <p:nvPicPr>
          <p:cNvPr id="22" name="Imagem 2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23634" y="2184054"/>
            <a:ext cx="1137219" cy="1580400"/>
          </a:xfrm>
          <a:prstGeom prst="rect">
            <a:avLst/>
          </a:prstGeom>
        </p:spPr>
      </p:pic>
      <p:pic>
        <p:nvPicPr>
          <p:cNvPr id="26" name="Imagem 2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514008" y="2184054"/>
            <a:ext cx="1137219" cy="1580400"/>
          </a:xfrm>
          <a:prstGeom prst="rect">
            <a:avLst/>
          </a:prstGeom>
        </p:spPr>
      </p:pic>
      <p:pic>
        <p:nvPicPr>
          <p:cNvPr id="28" name="Imagem 27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704382" y="2184054"/>
            <a:ext cx="1137219" cy="1580400"/>
          </a:xfrm>
          <a:prstGeom prst="rect">
            <a:avLst/>
          </a:prstGeom>
        </p:spPr>
      </p:pic>
      <p:pic>
        <p:nvPicPr>
          <p:cNvPr id="39" name="Imagem 3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894759" y="2184054"/>
            <a:ext cx="1137219" cy="1580400"/>
          </a:xfrm>
          <a:prstGeom prst="rect">
            <a:avLst/>
          </a:prstGeom>
        </p:spPr>
      </p:pic>
      <p:pic>
        <p:nvPicPr>
          <p:cNvPr id="40" name="Imagem 3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81390" y="4005137"/>
            <a:ext cx="1137219" cy="1580400"/>
          </a:xfrm>
          <a:prstGeom prst="rect">
            <a:avLst/>
          </a:prstGeom>
        </p:spPr>
      </p:pic>
      <p:pic>
        <p:nvPicPr>
          <p:cNvPr id="41" name="Imagem 40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371764" y="4005137"/>
            <a:ext cx="1137219" cy="1580400"/>
          </a:xfrm>
          <a:prstGeom prst="rect">
            <a:avLst/>
          </a:prstGeom>
        </p:spPr>
      </p:pic>
      <p:pic>
        <p:nvPicPr>
          <p:cNvPr id="42" name="Imagem 41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562138" y="4005137"/>
            <a:ext cx="1137219" cy="1580400"/>
          </a:xfrm>
          <a:prstGeom prst="rect">
            <a:avLst/>
          </a:prstGeom>
        </p:spPr>
      </p:pic>
      <p:pic>
        <p:nvPicPr>
          <p:cNvPr id="43" name="Imagem 42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3752512" y="4005137"/>
            <a:ext cx="1137219" cy="1580400"/>
          </a:xfrm>
          <a:prstGeom prst="rect">
            <a:avLst/>
          </a:prstGeom>
        </p:spPr>
      </p:pic>
      <p:pic>
        <p:nvPicPr>
          <p:cNvPr id="44" name="Imagem 43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4942886" y="4005137"/>
            <a:ext cx="1137219" cy="1580400"/>
          </a:xfrm>
          <a:prstGeom prst="rect">
            <a:avLst/>
          </a:prstGeom>
        </p:spPr>
      </p:pic>
      <p:pic>
        <p:nvPicPr>
          <p:cNvPr id="45" name="Imagem 44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133260" y="4005137"/>
            <a:ext cx="1137219" cy="1580400"/>
          </a:xfrm>
          <a:prstGeom prst="rect">
            <a:avLst/>
          </a:prstGeom>
        </p:spPr>
      </p:pic>
      <p:pic>
        <p:nvPicPr>
          <p:cNvPr id="46" name="Imagem 45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7323634" y="4005137"/>
            <a:ext cx="1137219" cy="1580400"/>
          </a:xfrm>
          <a:prstGeom prst="rect">
            <a:avLst/>
          </a:prstGeom>
        </p:spPr>
      </p:pic>
      <p:pic>
        <p:nvPicPr>
          <p:cNvPr id="47" name="Imagem 46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8514008" y="4005137"/>
            <a:ext cx="1137219" cy="1580400"/>
          </a:xfrm>
          <a:prstGeom prst="rect">
            <a:avLst/>
          </a:prstGeom>
        </p:spPr>
      </p:pic>
      <p:pic>
        <p:nvPicPr>
          <p:cNvPr id="48" name="Imagem 47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9704382" y="4005137"/>
            <a:ext cx="1137219" cy="1580400"/>
          </a:xfrm>
          <a:prstGeom prst="rect">
            <a:avLst/>
          </a:prstGeom>
        </p:spPr>
      </p:pic>
      <p:pic>
        <p:nvPicPr>
          <p:cNvPr id="49" name="Imagem 48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10894759" y="4005137"/>
            <a:ext cx="1137219" cy="1580400"/>
          </a:xfrm>
          <a:prstGeom prst="rect">
            <a:avLst/>
          </a:prstGeom>
        </p:spPr>
      </p:pic>
      <p:pic>
        <p:nvPicPr>
          <p:cNvPr id="30" name="Imagem 29"/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0858" y="441858"/>
            <a:ext cx="1137219" cy="946605"/>
          </a:xfrm>
          <a:prstGeom prst="rect">
            <a:avLst/>
          </a:prstGeom>
        </p:spPr>
      </p:pic>
      <p:pic>
        <p:nvPicPr>
          <p:cNvPr id="31" name="Imagem 30"/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1601" y="358126"/>
            <a:ext cx="1114067" cy="1114067"/>
          </a:xfrm>
          <a:prstGeom prst="rect">
            <a:avLst/>
          </a:prstGeom>
        </p:spPr>
      </p:pic>
      <p:pic>
        <p:nvPicPr>
          <p:cNvPr id="27" name="Imagem 26"/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3139" y="6075509"/>
            <a:ext cx="4594317" cy="345237"/>
          </a:xfrm>
          <a:prstGeom prst="rect">
            <a:avLst/>
          </a:prstGeom>
        </p:spPr>
      </p:pic>
      <p:pic>
        <p:nvPicPr>
          <p:cNvPr id="29" name="Imagem 28"/>
          <p:cNvPicPr>
            <a:picLocks noChangeAspect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7456" y="6093134"/>
            <a:ext cx="2180582" cy="309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8855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/>
          <p:cNvSpPr txBox="1"/>
          <p:nvPr/>
        </p:nvSpPr>
        <p:spPr>
          <a:xfrm>
            <a:off x="1969849" y="325677"/>
            <a:ext cx="8148256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000" b="1" dirty="0">
                <a:solidFill>
                  <a:schemeClr val="bg1"/>
                </a:solidFill>
              </a:rPr>
              <a:t>Dia 10 | Novembro</a:t>
            </a:r>
            <a:endParaRPr lang="pt-PT" sz="2000" b="1" dirty="0" smtClean="0">
              <a:solidFill>
                <a:schemeClr val="bg1"/>
              </a:solidFill>
            </a:endParaRPr>
          </a:p>
          <a:p>
            <a:r>
              <a:rPr lang="pt-PT" sz="2200" b="1" dirty="0" smtClean="0">
                <a:solidFill>
                  <a:srgbClr val="004455"/>
                </a:solidFill>
              </a:rPr>
              <a:t>19 dias de Ativismo na Prevenção da Violência </a:t>
            </a:r>
            <a:r>
              <a:rPr lang="pt-PT" sz="2200" b="1" dirty="0">
                <a:solidFill>
                  <a:srgbClr val="004455"/>
                </a:solidFill>
              </a:rPr>
              <a:t>nas </a:t>
            </a:r>
            <a:r>
              <a:rPr lang="pt-PT" sz="2200" b="1" dirty="0" smtClean="0">
                <a:solidFill>
                  <a:srgbClr val="004455"/>
                </a:solidFill>
              </a:rPr>
              <a:t>Crianças e Jovens</a:t>
            </a:r>
          </a:p>
          <a:p>
            <a:r>
              <a:rPr lang="pt-PT" sz="2600" b="1" dirty="0" smtClean="0">
                <a:solidFill>
                  <a:schemeClr val="bg1"/>
                </a:solidFill>
              </a:rPr>
              <a:t>Prevenção </a:t>
            </a:r>
            <a:r>
              <a:rPr lang="pt-PT" sz="2600" b="1" dirty="0">
                <a:solidFill>
                  <a:schemeClr val="bg1"/>
                </a:solidFill>
              </a:rPr>
              <a:t>do tráfico </a:t>
            </a:r>
            <a:r>
              <a:rPr lang="pt-PT" sz="2600" b="1" dirty="0" smtClean="0">
                <a:solidFill>
                  <a:schemeClr val="bg1"/>
                </a:solidFill>
              </a:rPr>
              <a:t>da </a:t>
            </a:r>
            <a:r>
              <a:rPr lang="pt-PT" sz="2600" b="1" dirty="0">
                <a:solidFill>
                  <a:schemeClr val="bg1"/>
                </a:solidFill>
              </a:rPr>
              <a:t>criança</a:t>
            </a:r>
          </a:p>
        </p:txBody>
      </p:sp>
      <p:pic>
        <p:nvPicPr>
          <p:cNvPr id="21" name="Imagem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390" y="175063"/>
            <a:ext cx="1440000" cy="1440000"/>
          </a:xfrm>
          <a:prstGeom prst="rect">
            <a:avLst/>
          </a:prstGeom>
        </p:spPr>
      </p:pic>
      <p:sp>
        <p:nvSpPr>
          <p:cNvPr id="23" name="CaixaDeTexto 22">
            <a:extLst>
              <a:ext uri="{FF2B5EF4-FFF2-40B4-BE49-F238E27FC236}">
                <a16:creationId xmlns:a16="http://schemas.microsoft.com/office/drawing/2014/main" id="{CFADDD0F-809D-A04F-ACFB-06D64A8E96DB}"/>
              </a:ext>
            </a:extLst>
          </p:cNvPr>
          <p:cNvSpPr txBox="1"/>
          <p:nvPr/>
        </p:nvSpPr>
        <p:spPr>
          <a:xfrm>
            <a:off x="181391" y="1894539"/>
            <a:ext cx="3600000" cy="369332"/>
          </a:xfrm>
          <a:prstGeom prst="rect">
            <a:avLst/>
          </a:prstGeom>
          <a:solidFill>
            <a:srgbClr val="D3BA5F"/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pt-PT" b="1" dirty="0">
                <a:solidFill>
                  <a:schemeClr val="bg1"/>
                </a:solidFill>
                <a:cs typeface="Segoe UI" panose="020B0502040204020203" pitchFamily="34" charset="0"/>
              </a:rPr>
              <a:t>Definição</a:t>
            </a: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7D110B9E-ACCE-DD40-A44B-26BEBA2F2EDC}"/>
              </a:ext>
            </a:extLst>
          </p:cNvPr>
          <p:cNvSpPr txBox="1"/>
          <p:nvPr/>
        </p:nvSpPr>
        <p:spPr>
          <a:xfrm>
            <a:off x="181391" y="2387048"/>
            <a:ext cx="3600000" cy="35134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108000" tIns="108000" rIns="108000" bIns="108000" rtlCol="0">
            <a:noAutofit/>
          </a:bodyPr>
          <a:lstStyle/>
          <a:p>
            <a:pPr>
              <a:spcAft>
                <a:spcPts val="1000"/>
              </a:spcAft>
            </a:pPr>
            <a:r>
              <a:rPr lang="pt-PT" sz="1400" dirty="0">
                <a:cs typeface="Segoe UI" panose="020B0502040204020203" pitchFamily="34" charset="0"/>
              </a:rPr>
              <a:t>Considera-se que uma criança foi traficada se ela tiver sido movida dentro de um país, ou através de fronteiras, seja pela força ou não, com o propósito de a explorar</a:t>
            </a:r>
            <a:r>
              <a:rPr lang="pt-PT" sz="1400" dirty="0" smtClean="0">
                <a:cs typeface="Segoe UI" panose="020B0502040204020203" pitchFamily="34" charset="0"/>
              </a:rPr>
              <a:t>.</a:t>
            </a:r>
            <a:endParaRPr lang="pt-PT" sz="1400" dirty="0">
              <a:cs typeface="Segoe UI" panose="020B0502040204020203" pitchFamily="34" charset="0"/>
            </a:endParaRP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FB7245CD-8B4F-014F-8C8A-8CA02AD18D2C}"/>
              </a:ext>
            </a:extLst>
          </p:cNvPr>
          <p:cNvSpPr txBox="1"/>
          <p:nvPr/>
        </p:nvSpPr>
        <p:spPr>
          <a:xfrm>
            <a:off x="4106174" y="1894539"/>
            <a:ext cx="3789826" cy="369332"/>
          </a:xfrm>
          <a:prstGeom prst="rect">
            <a:avLst/>
          </a:prstGeom>
          <a:solidFill>
            <a:srgbClr val="D3BA5F"/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pt-PT" b="1" dirty="0">
                <a:solidFill>
                  <a:schemeClr val="bg1"/>
                </a:solidFill>
                <a:cs typeface="Segoe UI" panose="020B0502040204020203" pitchFamily="34" charset="0"/>
              </a:rPr>
              <a:t>Sabia que...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6DAE993B-0BE0-384F-83FA-CD7043159FB0}"/>
              </a:ext>
            </a:extLst>
          </p:cNvPr>
          <p:cNvSpPr txBox="1"/>
          <p:nvPr/>
        </p:nvSpPr>
        <p:spPr>
          <a:xfrm>
            <a:off x="4106174" y="2387049"/>
            <a:ext cx="3789826" cy="35134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108000" tIns="108000" rIns="108000" bIns="108000" rtlCol="0">
            <a:noAutofit/>
          </a:bodyPr>
          <a:lstStyle/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PT" sz="1400" dirty="0">
                <a:cs typeface="Segoe UI" panose="020B0502040204020203" pitchFamily="34" charset="0"/>
              </a:rPr>
              <a:t>O tráfico humano é o crime de crescimento mais rápido no mundo, com um valor estimado de mais de 150 bilhões de dólares anuais.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PT" sz="1400" dirty="0" smtClean="0">
                <a:cs typeface="Segoe UI" panose="020B0502040204020203" pitchFamily="34" charset="0"/>
              </a:rPr>
              <a:t>94</a:t>
            </a:r>
            <a:r>
              <a:rPr lang="pt-PT" sz="1400" dirty="0">
                <a:cs typeface="Segoe UI" panose="020B0502040204020203" pitchFamily="34" charset="0"/>
              </a:rPr>
              <a:t>% das vitimas de tráfico são mulheres e crianças do sexo feminino.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PT" sz="1400" dirty="0" smtClean="0">
                <a:cs typeface="Segoe UI" panose="020B0502040204020203" pitchFamily="34" charset="0"/>
              </a:rPr>
              <a:t>As </a:t>
            </a:r>
            <a:r>
              <a:rPr lang="pt-PT" sz="1400" dirty="0">
                <a:cs typeface="Segoe UI" panose="020B0502040204020203" pitchFamily="34" charset="0"/>
              </a:rPr>
              <a:t>crianças representam cerca de 1/3 de todas as vitimas de tráfico humano no mundo</a:t>
            </a:r>
            <a:r>
              <a:rPr lang="pt-PT" sz="1400" dirty="0" smtClean="0">
                <a:cs typeface="Segoe UI" panose="020B0502040204020203" pitchFamily="34" charset="0"/>
              </a:rPr>
              <a:t>.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PT" sz="1400" dirty="0" smtClean="0">
                <a:cs typeface="Segoe UI" panose="020B0502040204020203" pitchFamily="34" charset="0"/>
              </a:rPr>
              <a:t>Em </a:t>
            </a:r>
            <a:r>
              <a:rPr lang="pt-PT" sz="1400" dirty="0">
                <a:cs typeface="Segoe UI" panose="020B0502040204020203" pitchFamily="34" charset="0"/>
              </a:rPr>
              <a:t>Portugal entre 2008 e 2020 foram confirmadas 788 vitimas de trafico, das quais 96 crianças (entre 0 e 16 anos), maioritariamente do sexo feminino.</a:t>
            </a:r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109A4E64-F9FC-BD4F-AB90-564F2219AEC5}"/>
              </a:ext>
            </a:extLst>
          </p:cNvPr>
          <p:cNvSpPr txBox="1"/>
          <p:nvPr/>
        </p:nvSpPr>
        <p:spPr>
          <a:xfrm>
            <a:off x="8220783" y="2387048"/>
            <a:ext cx="3600000" cy="35134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108000" tIns="108000" rIns="108000" bIns="108000" rtlCol="0">
            <a:noAutofit/>
          </a:bodyPr>
          <a:lstStyle/>
          <a:p>
            <a:pPr>
              <a:spcAft>
                <a:spcPts val="1000"/>
              </a:spcAft>
            </a:pPr>
            <a:r>
              <a:rPr lang="pt-PT" sz="1400" dirty="0">
                <a:cs typeface="Segoe UI" panose="020B0502040204020203" pitchFamily="34" charset="0"/>
              </a:rPr>
              <a:t>Conheça a situação do tráfico de crianças em Portugal para </a:t>
            </a:r>
            <a:r>
              <a:rPr lang="pt-PT" sz="1400" b="1" dirty="0">
                <a:cs typeface="Segoe UI" panose="020B0502040204020203" pitchFamily="34" charset="0"/>
              </a:rPr>
              <a:t>adaptar as respostas às especificidades</a:t>
            </a:r>
            <a:r>
              <a:rPr lang="pt-PT" sz="1400" dirty="0">
                <a:cs typeface="Segoe UI" panose="020B0502040204020203" pitchFamily="34" charset="0"/>
              </a:rPr>
              <a:t> da comunidade local, nacional e regional.</a:t>
            </a:r>
          </a:p>
          <a:p>
            <a:pPr>
              <a:spcAft>
                <a:spcPts val="1000"/>
              </a:spcAft>
            </a:pPr>
            <a:r>
              <a:rPr lang="pt-PT" sz="1400" dirty="0" smtClean="0">
                <a:cs typeface="Segoe UI" panose="020B0502040204020203" pitchFamily="34" charset="0"/>
              </a:rPr>
              <a:t>Colabore </a:t>
            </a:r>
            <a:r>
              <a:rPr lang="pt-PT" sz="1400" dirty="0">
                <a:cs typeface="Segoe UI" panose="020B0502040204020203" pitchFamily="34" charset="0"/>
              </a:rPr>
              <a:t>na </a:t>
            </a:r>
            <a:r>
              <a:rPr lang="pt-PT" sz="1400" b="1" dirty="0">
                <a:cs typeface="Segoe UI" panose="020B0502040204020203" pitchFamily="34" charset="0"/>
              </a:rPr>
              <a:t>criação de parcerias locais</a:t>
            </a:r>
            <a:r>
              <a:rPr lang="pt-PT" sz="1400" dirty="0">
                <a:cs typeface="Segoe UI" panose="020B0502040204020203" pitchFamily="34" charset="0"/>
              </a:rPr>
              <a:t>, para a prevenção do tráfico de crianças.</a:t>
            </a:r>
          </a:p>
          <a:p>
            <a:pPr>
              <a:spcAft>
                <a:spcPts val="1000"/>
              </a:spcAft>
            </a:pPr>
            <a:r>
              <a:rPr lang="pt-PT" sz="1400" dirty="0" smtClean="0">
                <a:cs typeface="Segoe UI" panose="020B0502040204020203" pitchFamily="34" charset="0"/>
              </a:rPr>
              <a:t>Participe </a:t>
            </a:r>
            <a:r>
              <a:rPr lang="pt-PT" sz="1400" dirty="0">
                <a:cs typeface="Segoe UI" panose="020B0502040204020203" pitchFamily="34" charset="0"/>
              </a:rPr>
              <a:t>em </a:t>
            </a:r>
            <a:r>
              <a:rPr lang="pt-PT" sz="1400" b="1" dirty="0">
                <a:cs typeface="Segoe UI" panose="020B0502040204020203" pitchFamily="34" charset="0"/>
              </a:rPr>
              <a:t>ações de consciencialização </a:t>
            </a:r>
            <a:r>
              <a:rPr lang="pt-PT" sz="1400" dirty="0">
                <a:cs typeface="Segoe UI" panose="020B0502040204020203" pitchFamily="34" charset="0"/>
              </a:rPr>
              <a:t>na comunidade.</a:t>
            </a:r>
          </a:p>
          <a:p>
            <a:pPr>
              <a:spcAft>
                <a:spcPts val="1000"/>
              </a:spcAft>
            </a:pPr>
            <a:r>
              <a:rPr lang="pt-PT" sz="1400" dirty="0" smtClean="0">
                <a:cs typeface="Segoe UI" panose="020B0502040204020203" pitchFamily="34" charset="0"/>
              </a:rPr>
              <a:t>Informe-se </a:t>
            </a:r>
            <a:r>
              <a:rPr lang="pt-PT" sz="1400" dirty="0">
                <a:cs typeface="Segoe UI" panose="020B0502040204020203" pitchFamily="34" charset="0"/>
              </a:rPr>
              <a:t>e </a:t>
            </a:r>
            <a:r>
              <a:rPr lang="pt-PT" sz="1400" b="1" dirty="0">
                <a:cs typeface="Segoe UI" panose="020B0502040204020203" pitchFamily="34" charset="0"/>
              </a:rPr>
              <a:t>colabore com os serviços e/ou instituições </a:t>
            </a:r>
            <a:r>
              <a:rPr lang="pt-PT" sz="1400" dirty="0">
                <a:cs typeface="Segoe UI" panose="020B0502040204020203" pitchFamily="34" charset="0"/>
              </a:rPr>
              <a:t>da comunidade  adequados.</a:t>
            </a:r>
            <a:endParaRPr lang="pt-PT" sz="1400" dirty="0">
              <a:ea typeface="Calibri" panose="020F0502020204030204" pitchFamily="34" charset="0"/>
              <a:cs typeface="Segoe UI" panose="020B0502040204020203" pitchFamily="34" charset="0"/>
            </a:endParaRPr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5BCA6DEE-2E9E-824D-A8B7-3CC5EC1893E2}"/>
              </a:ext>
            </a:extLst>
          </p:cNvPr>
          <p:cNvSpPr txBox="1"/>
          <p:nvPr/>
        </p:nvSpPr>
        <p:spPr>
          <a:xfrm>
            <a:off x="8220783" y="1923239"/>
            <a:ext cx="3600000" cy="369332"/>
          </a:xfrm>
          <a:prstGeom prst="rect">
            <a:avLst/>
          </a:prstGeom>
          <a:solidFill>
            <a:srgbClr val="D3BA5F"/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pt-PT" b="1" dirty="0">
                <a:solidFill>
                  <a:schemeClr val="bg1"/>
                </a:solidFill>
                <a:cs typeface="Segoe UI" panose="020B0502040204020203" pitchFamily="34" charset="0"/>
              </a:rPr>
              <a:t>Medidas preventivas</a:t>
            </a:r>
          </a:p>
        </p:txBody>
      </p:sp>
      <p:sp>
        <p:nvSpPr>
          <p:cNvPr id="18" name="CaixaDeTexto 17"/>
          <p:cNvSpPr txBox="1"/>
          <p:nvPr/>
        </p:nvSpPr>
        <p:spPr>
          <a:xfrm>
            <a:off x="10118105" y="5867987"/>
            <a:ext cx="181331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PT" sz="1050" b="1" dirty="0" smtClean="0"/>
              <a:t>Fonte</a:t>
            </a:r>
            <a:r>
              <a:rPr lang="pt-PT" sz="1050" dirty="0" smtClean="0"/>
              <a:t>: NACJR Porto Ocidental</a:t>
            </a:r>
            <a:endParaRPr lang="pt-PT" sz="1050" dirty="0"/>
          </a:p>
        </p:txBody>
      </p:sp>
      <p:pic>
        <p:nvPicPr>
          <p:cNvPr id="20" name="Imagem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1601" y="358126"/>
            <a:ext cx="1114067" cy="1114067"/>
          </a:xfrm>
          <a:prstGeom prst="rect">
            <a:avLst/>
          </a:prstGeom>
        </p:spPr>
      </p:pic>
      <p:pic>
        <p:nvPicPr>
          <p:cNvPr id="13" name="Imagem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0996" y="6230785"/>
            <a:ext cx="4594317" cy="345237"/>
          </a:xfrm>
          <a:prstGeom prst="rect">
            <a:avLst/>
          </a:prstGeom>
        </p:spPr>
      </p:pic>
      <p:pic>
        <p:nvPicPr>
          <p:cNvPr id="14" name="Imagem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5313" y="6248410"/>
            <a:ext cx="2180582" cy="309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8945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2316000" y="1380226"/>
            <a:ext cx="7560000" cy="1980000"/>
          </a:xfrm>
          <a:prstGeom prst="rect">
            <a:avLst/>
          </a:prstGeom>
          <a:solidFill>
            <a:srgbClr val="EB9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7" name="Retângulo 6"/>
          <p:cNvSpPr/>
          <p:nvPr/>
        </p:nvSpPr>
        <p:spPr>
          <a:xfrm>
            <a:off x="2316000" y="3527040"/>
            <a:ext cx="7560000" cy="198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1" name="CaixaDeTexto 5"/>
          <p:cNvSpPr txBox="1"/>
          <p:nvPr/>
        </p:nvSpPr>
        <p:spPr>
          <a:xfrm>
            <a:off x="2396620" y="3701432"/>
            <a:ext cx="7398757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000" b="1" dirty="0" smtClean="0">
                <a:solidFill>
                  <a:srgbClr val="004455"/>
                </a:solidFill>
              </a:rPr>
              <a:t>CONTACTE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2000" dirty="0" smtClean="0">
                <a:solidFill>
                  <a:srgbClr val="004455"/>
                </a:solidFill>
              </a:rPr>
              <a:t>Núcleo de Apoio a Crianças e Jovens em Risco da sua instituição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2000" dirty="0" smtClean="0">
                <a:solidFill>
                  <a:srgbClr val="004455"/>
                </a:solidFill>
              </a:rPr>
              <a:t>Comissão de Proteção de Crianças e Jovens em Risco da sua região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2000" dirty="0" smtClean="0">
                <a:solidFill>
                  <a:srgbClr val="004455"/>
                </a:solidFill>
              </a:rPr>
              <a:t>Polícia de Segurança Pública ou Guarda Nacional Republicana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2000" dirty="0" smtClean="0">
                <a:solidFill>
                  <a:srgbClr val="004455"/>
                </a:solidFill>
              </a:rPr>
              <a:t>Linhas de emergência nacional</a:t>
            </a:r>
            <a:endParaRPr lang="pt-PT" sz="2000" dirty="0">
              <a:solidFill>
                <a:srgbClr val="004455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3609678" y="1400730"/>
            <a:ext cx="497264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/>
            <a:r>
              <a:rPr lang="pt-PT" sz="3000" b="1" dirty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Se tiver </a:t>
            </a:r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conhecimento</a:t>
            </a:r>
          </a:p>
          <a:p>
            <a:pPr lvl="0" algn="ctr"/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de </a:t>
            </a:r>
            <a:r>
              <a:rPr lang="pt-PT" sz="3000" b="1" dirty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alguma </a:t>
            </a:r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situação</a:t>
            </a:r>
          </a:p>
          <a:p>
            <a:pPr lvl="0" algn="ctr"/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de </a:t>
            </a:r>
            <a:r>
              <a:rPr lang="pt-PT" sz="3000" b="1" dirty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maltrato/abuso na </a:t>
            </a:r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criança,</a:t>
            </a:r>
          </a:p>
          <a:p>
            <a:pPr lvl="0" algn="ctr"/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não </a:t>
            </a:r>
            <a:r>
              <a:rPr lang="pt-PT" sz="3000" b="1" dirty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hesite em contactar</a:t>
            </a:r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.</a:t>
            </a:r>
            <a:endParaRPr lang="pt-PT" sz="3000" b="1" dirty="0">
              <a:solidFill>
                <a:schemeClr val="bg1"/>
              </a:solidFill>
              <a:ea typeface="Calibri" panose="020F0502020204030204" pitchFamily="34" charset="0"/>
              <a:cs typeface="Segoe UI" panose="020B0502040204020203" pitchFamily="34" charset="0"/>
            </a:endParaRPr>
          </a:p>
        </p:txBody>
      </p:sp>
      <p:pic>
        <p:nvPicPr>
          <p:cNvPr id="14" name="Imagem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1601" y="358126"/>
            <a:ext cx="1114067" cy="1114067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3139" y="6075509"/>
            <a:ext cx="4594317" cy="345237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7456" y="6093134"/>
            <a:ext cx="2180582" cy="309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4956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2589</TotalTime>
  <Words>285</Words>
  <Application>Microsoft Office PowerPoint</Application>
  <PresentationFormat>Ecrã Panorâmico</PresentationFormat>
  <Paragraphs>28</Paragraphs>
  <Slides>3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Segoe UI</vt:lpstr>
      <vt:lpstr>Tema do Office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Paula Garcia</dc:creator>
  <cp:lastModifiedBy>Marisa Neves</cp:lastModifiedBy>
  <cp:revision>272</cp:revision>
  <dcterms:created xsi:type="dcterms:W3CDTF">2024-09-23T12:37:10Z</dcterms:created>
  <dcterms:modified xsi:type="dcterms:W3CDTF">2024-10-31T10:32:12Z</dcterms:modified>
</cp:coreProperties>
</file>