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0" r:id="rId2"/>
    <p:sldId id="288" r:id="rId3"/>
    <p:sldId id="300" r:id="rId4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25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9200"/>
    <a:srgbClr val="004455"/>
    <a:srgbClr val="FF9900"/>
    <a:srgbClr val="80A1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7" autoAdjust="0"/>
    <p:restoredTop sz="96404" autoAdjust="0"/>
  </p:normalViewPr>
  <p:slideViewPr>
    <p:cSldViewPr snapToGrid="0">
      <p:cViewPr varScale="1">
        <p:scale>
          <a:sx n="111" d="100"/>
          <a:sy n="111" d="100"/>
        </p:scale>
        <p:origin x="588" y="102"/>
      </p:cViewPr>
      <p:guideLst>
        <p:guide orient="horz" pos="282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 smtClean="0"/>
              <a:t>Clique para editar o estilo do subtítulo do Modelo Global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33239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74518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28696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32056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58720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28419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25267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54352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96891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35121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46598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0A1A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DC666-8858-41AC-8D3B-7462B29D258B}" type="datetimeFigureOut">
              <a:rPr lang="pt-PT" smtClean="0"/>
              <a:t>31-10-2024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DA4BF3-1FF7-4C0D-950A-DE02AF44E30A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88123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ixaDeTexto 8"/>
          <p:cNvSpPr txBox="1"/>
          <p:nvPr/>
        </p:nvSpPr>
        <p:spPr>
          <a:xfrm>
            <a:off x="181390" y="328220"/>
            <a:ext cx="843262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000" b="1" dirty="0">
                <a:solidFill>
                  <a:schemeClr val="bg1"/>
                </a:solidFill>
              </a:rPr>
              <a:t>19 NOVEMBRO</a:t>
            </a:r>
          </a:p>
          <a:p>
            <a:r>
              <a:rPr lang="pt-PT" sz="2000" b="1" dirty="0" smtClean="0">
                <a:solidFill>
                  <a:srgbClr val="004455"/>
                </a:solidFill>
              </a:rPr>
              <a:t>DIA </a:t>
            </a:r>
            <a:r>
              <a:rPr lang="pt-PT" sz="2000" b="1" dirty="0">
                <a:solidFill>
                  <a:srgbClr val="004455"/>
                </a:solidFill>
              </a:rPr>
              <a:t>MUNDIAL DA </a:t>
            </a:r>
            <a:r>
              <a:rPr lang="pt-PT" sz="2000" b="1" dirty="0" smtClean="0">
                <a:solidFill>
                  <a:srgbClr val="004455"/>
                </a:solidFill>
              </a:rPr>
              <a:t>PREVENÇÃO DO </a:t>
            </a:r>
            <a:r>
              <a:rPr lang="pt-PT" sz="2000" b="1" dirty="0">
                <a:solidFill>
                  <a:srgbClr val="004455"/>
                </a:solidFill>
              </a:rPr>
              <a:t>ABUSO E </a:t>
            </a:r>
            <a:r>
              <a:rPr lang="pt-PT" sz="2000" b="1" dirty="0" smtClean="0">
                <a:solidFill>
                  <a:srgbClr val="004455"/>
                </a:solidFill>
              </a:rPr>
              <a:t>VIOLÊNCIA NA </a:t>
            </a:r>
            <a:r>
              <a:rPr lang="pt-PT" sz="2000" b="1" dirty="0">
                <a:solidFill>
                  <a:srgbClr val="004455"/>
                </a:solidFill>
              </a:rPr>
              <a:t>CRIANÇA E </a:t>
            </a:r>
            <a:r>
              <a:rPr lang="pt-PT" sz="2000" b="1" dirty="0" smtClean="0">
                <a:solidFill>
                  <a:srgbClr val="004455"/>
                </a:solidFill>
              </a:rPr>
              <a:t>JOVEM</a:t>
            </a:r>
            <a:endParaRPr lang="pt-PT" sz="2000" b="1" dirty="0">
              <a:solidFill>
                <a:srgbClr val="004455"/>
              </a:solidFill>
            </a:endParaRPr>
          </a:p>
          <a:p>
            <a:r>
              <a:rPr lang="pt-PT" sz="2600" b="1" dirty="0" smtClean="0">
                <a:solidFill>
                  <a:schemeClr val="bg1"/>
                </a:solidFill>
              </a:rPr>
              <a:t>19 </a:t>
            </a:r>
            <a:r>
              <a:rPr lang="pt-PT" sz="2600" b="1" dirty="0">
                <a:solidFill>
                  <a:schemeClr val="bg1"/>
                </a:solidFill>
              </a:rPr>
              <a:t>DIAS DE ATIVISMO | 19 RAZÕES PARA ATUAR</a:t>
            </a: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390" y="2184054"/>
            <a:ext cx="1137219" cy="1580400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764" y="2184054"/>
            <a:ext cx="1137219" cy="1580400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62138" y="2184054"/>
            <a:ext cx="1137219" cy="1580400"/>
          </a:xfrm>
          <a:prstGeom prst="rect">
            <a:avLst/>
          </a:prstGeom>
        </p:spPr>
      </p:pic>
      <p:pic>
        <p:nvPicPr>
          <p:cNvPr id="10" name="Imagem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52512" y="2184054"/>
            <a:ext cx="1137219" cy="1580400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42886" y="2184054"/>
            <a:ext cx="1137219" cy="1580400"/>
          </a:xfrm>
          <a:prstGeom prst="rect">
            <a:avLst/>
          </a:prstGeom>
        </p:spPr>
      </p:pic>
      <p:pic>
        <p:nvPicPr>
          <p:cNvPr id="21" name="Imagem 2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33260" y="2184054"/>
            <a:ext cx="1137219" cy="1580400"/>
          </a:xfrm>
          <a:prstGeom prst="rect">
            <a:avLst/>
          </a:prstGeom>
        </p:spPr>
      </p:pic>
      <p:pic>
        <p:nvPicPr>
          <p:cNvPr id="22" name="Imagem 2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23634" y="2184054"/>
            <a:ext cx="1137219" cy="1580400"/>
          </a:xfrm>
          <a:prstGeom prst="rect">
            <a:avLst/>
          </a:prstGeom>
        </p:spPr>
      </p:pic>
      <p:pic>
        <p:nvPicPr>
          <p:cNvPr id="26" name="Imagem 2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514008" y="2184054"/>
            <a:ext cx="1137219" cy="1580400"/>
          </a:xfrm>
          <a:prstGeom prst="rect">
            <a:avLst/>
          </a:prstGeom>
        </p:spPr>
      </p:pic>
      <p:pic>
        <p:nvPicPr>
          <p:cNvPr id="28" name="Imagem 27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704382" y="2184054"/>
            <a:ext cx="1137219" cy="1580400"/>
          </a:xfrm>
          <a:prstGeom prst="rect">
            <a:avLst/>
          </a:prstGeom>
        </p:spPr>
      </p:pic>
      <p:pic>
        <p:nvPicPr>
          <p:cNvPr id="39" name="Imagem 3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894759" y="2184054"/>
            <a:ext cx="1137219" cy="1580400"/>
          </a:xfrm>
          <a:prstGeom prst="rect">
            <a:avLst/>
          </a:prstGeom>
        </p:spPr>
      </p:pic>
      <p:pic>
        <p:nvPicPr>
          <p:cNvPr id="40" name="Imagem 3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81390" y="4005137"/>
            <a:ext cx="1137219" cy="1580400"/>
          </a:xfrm>
          <a:prstGeom prst="rect">
            <a:avLst/>
          </a:prstGeom>
        </p:spPr>
      </p:pic>
      <p:pic>
        <p:nvPicPr>
          <p:cNvPr id="41" name="Imagem 40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371764" y="4005137"/>
            <a:ext cx="1137219" cy="1580400"/>
          </a:xfrm>
          <a:prstGeom prst="rect">
            <a:avLst/>
          </a:prstGeom>
        </p:spPr>
      </p:pic>
      <p:pic>
        <p:nvPicPr>
          <p:cNvPr id="42" name="Imagem 41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562138" y="4005137"/>
            <a:ext cx="1137219" cy="1580400"/>
          </a:xfrm>
          <a:prstGeom prst="rect">
            <a:avLst/>
          </a:prstGeom>
        </p:spPr>
      </p:pic>
      <p:pic>
        <p:nvPicPr>
          <p:cNvPr id="43" name="Imagem 42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3752512" y="4005137"/>
            <a:ext cx="1137219" cy="1580400"/>
          </a:xfrm>
          <a:prstGeom prst="rect">
            <a:avLst/>
          </a:prstGeom>
        </p:spPr>
      </p:pic>
      <p:pic>
        <p:nvPicPr>
          <p:cNvPr id="44" name="Imagem 43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4942886" y="4005137"/>
            <a:ext cx="1137219" cy="1580400"/>
          </a:xfrm>
          <a:prstGeom prst="rect">
            <a:avLst/>
          </a:prstGeom>
        </p:spPr>
      </p:pic>
      <p:pic>
        <p:nvPicPr>
          <p:cNvPr id="45" name="Imagem 44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133260" y="4005137"/>
            <a:ext cx="1137219" cy="1580400"/>
          </a:xfrm>
          <a:prstGeom prst="rect">
            <a:avLst/>
          </a:prstGeom>
        </p:spPr>
      </p:pic>
      <p:pic>
        <p:nvPicPr>
          <p:cNvPr id="46" name="Imagem 45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7323634" y="4005137"/>
            <a:ext cx="1137219" cy="1580400"/>
          </a:xfrm>
          <a:prstGeom prst="rect">
            <a:avLst/>
          </a:prstGeom>
        </p:spPr>
      </p:pic>
      <p:pic>
        <p:nvPicPr>
          <p:cNvPr id="47" name="Imagem 46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8514008" y="4005137"/>
            <a:ext cx="1137219" cy="1580400"/>
          </a:xfrm>
          <a:prstGeom prst="rect">
            <a:avLst/>
          </a:prstGeom>
        </p:spPr>
      </p:pic>
      <p:pic>
        <p:nvPicPr>
          <p:cNvPr id="48" name="Imagem 47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9704382" y="4005137"/>
            <a:ext cx="1137219" cy="1580400"/>
          </a:xfrm>
          <a:prstGeom prst="rect">
            <a:avLst/>
          </a:prstGeom>
        </p:spPr>
      </p:pic>
      <p:pic>
        <p:nvPicPr>
          <p:cNvPr id="49" name="Imagem 48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10894759" y="4005137"/>
            <a:ext cx="1137219" cy="1580400"/>
          </a:xfrm>
          <a:prstGeom prst="rect">
            <a:avLst/>
          </a:prstGeom>
        </p:spPr>
      </p:pic>
      <p:pic>
        <p:nvPicPr>
          <p:cNvPr id="30" name="Imagem 29"/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3139" y="6075509"/>
            <a:ext cx="4594317" cy="345237"/>
          </a:xfrm>
          <a:prstGeom prst="rect">
            <a:avLst/>
          </a:prstGeom>
        </p:spPr>
      </p:pic>
      <p:pic>
        <p:nvPicPr>
          <p:cNvPr id="31" name="Imagem 30"/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7456" y="6093134"/>
            <a:ext cx="2180582" cy="309985"/>
          </a:xfrm>
          <a:prstGeom prst="rect">
            <a:avLst/>
          </a:prstGeom>
        </p:spPr>
      </p:pic>
      <p:pic>
        <p:nvPicPr>
          <p:cNvPr id="32" name="Imagem 31"/>
          <p:cNvPicPr>
            <a:picLocks noChangeAspect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0858" y="441858"/>
            <a:ext cx="1137219" cy="946605"/>
          </a:xfrm>
          <a:prstGeom prst="rect">
            <a:avLst/>
          </a:prstGeom>
        </p:spPr>
      </p:pic>
      <p:pic>
        <p:nvPicPr>
          <p:cNvPr id="33" name="Imagem 32"/>
          <p:cNvPicPr>
            <a:picLocks noChangeAspect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1601" y="330339"/>
            <a:ext cx="1114067" cy="1114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0540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/>
          <p:cNvSpPr txBox="1"/>
          <p:nvPr/>
        </p:nvSpPr>
        <p:spPr>
          <a:xfrm>
            <a:off x="1969849" y="325677"/>
            <a:ext cx="8148256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000" b="1" dirty="0">
                <a:solidFill>
                  <a:schemeClr val="bg1"/>
                </a:solidFill>
              </a:rPr>
              <a:t>Dia 13 | Novembro</a:t>
            </a:r>
            <a:endParaRPr lang="pt-PT" sz="2000" b="1" dirty="0" smtClean="0">
              <a:solidFill>
                <a:schemeClr val="bg1"/>
              </a:solidFill>
            </a:endParaRPr>
          </a:p>
          <a:p>
            <a:r>
              <a:rPr lang="pt-PT" sz="2200" b="1" dirty="0" smtClean="0">
                <a:solidFill>
                  <a:srgbClr val="004455"/>
                </a:solidFill>
              </a:rPr>
              <a:t>19 </a:t>
            </a:r>
            <a:r>
              <a:rPr lang="pt-PT" sz="2200" b="1" dirty="0">
                <a:solidFill>
                  <a:srgbClr val="004455"/>
                </a:solidFill>
              </a:rPr>
              <a:t>dias de Ativismo na Prevenção da Violência nas Crianças e </a:t>
            </a:r>
            <a:r>
              <a:rPr lang="pt-PT" sz="2200" b="1" dirty="0" smtClean="0">
                <a:solidFill>
                  <a:srgbClr val="004455"/>
                </a:solidFill>
              </a:rPr>
              <a:t>Jovens</a:t>
            </a:r>
          </a:p>
          <a:p>
            <a:r>
              <a:rPr lang="pt-PT" sz="2600" b="1" dirty="0" smtClean="0">
                <a:solidFill>
                  <a:schemeClr val="bg1"/>
                </a:solidFill>
              </a:rPr>
              <a:t>Crianças </a:t>
            </a:r>
            <a:r>
              <a:rPr lang="pt-PT" sz="2600" b="1" dirty="0">
                <a:solidFill>
                  <a:schemeClr val="bg1"/>
                </a:solidFill>
              </a:rPr>
              <a:t>de </a:t>
            </a:r>
            <a:r>
              <a:rPr lang="pt-PT" sz="2600" b="1" dirty="0" smtClean="0">
                <a:solidFill>
                  <a:schemeClr val="bg1"/>
                </a:solidFill>
              </a:rPr>
              <a:t>rua</a:t>
            </a:r>
            <a:endParaRPr lang="pt-PT" sz="2600" b="1" dirty="0">
              <a:solidFill>
                <a:schemeClr val="bg1"/>
              </a:solidFill>
            </a:endParaRPr>
          </a:p>
        </p:txBody>
      </p:sp>
      <p:pic>
        <p:nvPicPr>
          <p:cNvPr id="21" name="Imagem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390" y="175063"/>
            <a:ext cx="1440000" cy="1440000"/>
          </a:xfrm>
          <a:prstGeom prst="rect">
            <a:avLst/>
          </a:prstGeom>
        </p:spPr>
      </p:pic>
      <p:sp>
        <p:nvSpPr>
          <p:cNvPr id="23" name="CaixaDeTexto 22">
            <a:extLst>
              <a:ext uri="{FF2B5EF4-FFF2-40B4-BE49-F238E27FC236}">
                <a16:creationId xmlns:a16="http://schemas.microsoft.com/office/drawing/2014/main" id="{CFADDD0F-809D-A04F-ACFB-06D64A8E96DB}"/>
              </a:ext>
            </a:extLst>
          </p:cNvPr>
          <p:cNvSpPr txBox="1"/>
          <p:nvPr/>
        </p:nvSpPr>
        <p:spPr>
          <a:xfrm>
            <a:off x="319413" y="1867103"/>
            <a:ext cx="3600000" cy="369332"/>
          </a:xfrm>
          <a:prstGeom prst="rect">
            <a:avLst/>
          </a:prstGeom>
          <a:solidFill>
            <a:srgbClr val="004455"/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pt-PT" b="1" dirty="0">
                <a:solidFill>
                  <a:schemeClr val="bg1"/>
                </a:solidFill>
                <a:cs typeface="Segoe UI" panose="020B0502040204020203" pitchFamily="34" charset="0"/>
              </a:rPr>
              <a:t>Definição</a:t>
            </a: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7D110B9E-ACCE-DD40-A44B-26BEBA2F2EDC}"/>
              </a:ext>
            </a:extLst>
          </p:cNvPr>
          <p:cNvSpPr txBox="1"/>
          <p:nvPr/>
        </p:nvSpPr>
        <p:spPr>
          <a:xfrm>
            <a:off x="319413" y="2387048"/>
            <a:ext cx="3600000" cy="34530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108000" tIns="108000" rIns="108000" bIns="108000" rtlCol="0">
            <a:noAutofit/>
          </a:bodyPr>
          <a:lstStyle/>
          <a:p>
            <a:pPr>
              <a:spcAft>
                <a:spcPts val="1000"/>
              </a:spcAft>
            </a:pPr>
            <a:r>
              <a:rPr lang="pt-PT" sz="1400" dirty="0">
                <a:cs typeface="Segoe UI" panose="020B0502040204020203" pitchFamily="34" charset="0"/>
              </a:rPr>
              <a:t>São crianças que dormem na rua, com ou sem família, com proteção e supervisão inadequada por parte de adultos responsáveis; crianças que trabalham na rua e retomam a casa à noite; crianças sem apoio familiar, mas com contacto com familiares ou efetivamente crianças abandonadas</a:t>
            </a:r>
            <a:r>
              <a:rPr lang="pt-PT" sz="1400" dirty="0" smtClean="0">
                <a:cs typeface="Segoe UI" panose="020B0502040204020203" pitchFamily="34" charset="0"/>
              </a:rPr>
              <a:t>.</a:t>
            </a:r>
            <a:endParaRPr lang="pt-PT" sz="1400" dirty="0">
              <a:cs typeface="Segoe UI" panose="020B0502040204020203" pitchFamily="34" charset="0"/>
            </a:endParaRP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FB7245CD-8B4F-014F-8C8A-8CA02AD18D2C}"/>
              </a:ext>
            </a:extLst>
          </p:cNvPr>
          <p:cNvSpPr txBox="1"/>
          <p:nvPr/>
        </p:nvSpPr>
        <p:spPr>
          <a:xfrm>
            <a:off x="4296000" y="1894539"/>
            <a:ext cx="3600000" cy="369332"/>
          </a:xfrm>
          <a:prstGeom prst="rect">
            <a:avLst/>
          </a:prstGeom>
          <a:solidFill>
            <a:srgbClr val="004455"/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pt-PT" b="1" dirty="0">
                <a:solidFill>
                  <a:schemeClr val="bg1"/>
                </a:solidFill>
                <a:cs typeface="Segoe UI" panose="020B0502040204020203" pitchFamily="34" charset="0"/>
              </a:rPr>
              <a:t>Sabia que...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6DAE993B-0BE0-384F-83FA-CD7043159FB0}"/>
              </a:ext>
            </a:extLst>
          </p:cNvPr>
          <p:cNvSpPr txBox="1"/>
          <p:nvPr/>
        </p:nvSpPr>
        <p:spPr>
          <a:xfrm>
            <a:off x="4296000" y="2387049"/>
            <a:ext cx="3600000" cy="34530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108000" tIns="108000" rIns="108000" bIns="108000" rtlCol="0">
            <a:noAutofit/>
          </a:bodyPr>
          <a:lstStyle/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PT" sz="1400" dirty="0" smtClean="0">
                <a:cs typeface="Segoe UI" panose="020B0502040204020203" pitchFamily="34" charset="0"/>
              </a:rPr>
              <a:t>Cerca </a:t>
            </a:r>
            <a:r>
              <a:rPr lang="pt-PT" sz="1400" dirty="0">
                <a:cs typeface="Segoe UI" panose="020B0502040204020203" pitchFamily="34" charset="0"/>
              </a:rPr>
              <a:t>de 28 milhões de crianças estão sem casa em todo o mundo devido a conflitos violentos e quase o mesmo número teve que abandonar suas casas em busca de uma vida melhor</a:t>
            </a:r>
            <a:r>
              <a:rPr lang="pt-PT" sz="1400" dirty="0" smtClean="0">
                <a:cs typeface="Segoe UI" panose="020B0502040204020203" pitchFamily="34" charset="0"/>
              </a:rPr>
              <a:t>.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PT" sz="1400" dirty="0">
                <a:cs typeface="Segoe UI" panose="020B0502040204020203" pitchFamily="34" charset="0"/>
              </a:rPr>
              <a:t>Estas crianças estão sujeitas a riscos extremos e vulnerabilidades, entre as quais o rapto, violência, exploração sexual, trabalho infantil forçado, problemas de saúde e abuso de substâncias</a:t>
            </a:r>
            <a:r>
              <a:rPr lang="pt-PT" sz="1400" dirty="0" smtClean="0">
                <a:cs typeface="Segoe UI" panose="020B0502040204020203" pitchFamily="34" charset="0"/>
              </a:rPr>
              <a:t>.</a:t>
            </a:r>
            <a:endParaRPr lang="pt-PT" sz="1400" dirty="0">
              <a:cs typeface="Segoe UI" panose="020B0502040204020203" pitchFamily="34" charset="0"/>
            </a:endParaRPr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109A4E64-F9FC-BD4F-AB90-564F2219AEC5}"/>
              </a:ext>
            </a:extLst>
          </p:cNvPr>
          <p:cNvSpPr txBox="1"/>
          <p:nvPr/>
        </p:nvSpPr>
        <p:spPr>
          <a:xfrm>
            <a:off x="8272587" y="2387048"/>
            <a:ext cx="3600000" cy="34530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lIns="108000" tIns="108000" rIns="108000" bIns="108000" rtlCol="0">
            <a:noAutofit/>
          </a:bodyPr>
          <a:lstStyle/>
          <a:p>
            <a:pPr>
              <a:spcAft>
                <a:spcPts val="1000"/>
              </a:spcAft>
            </a:pPr>
            <a:r>
              <a:rPr lang="pt-PT" sz="1400" dirty="0">
                <a:cs typeface="Segoe UI" panose="020B0502040204020203" pitchFamily="34" charset="0"/>
              </a:rPr>
              <a:t>Conheça e </a:t>
            </a:r>
            <a:r>
              <a:rPr lang="pt-PT" sz="1400" b="1" dirty="0">
                <a:cs typeface="Segoe UI" panose="020B0502040204020203" pitchFamily="34" charset="0"/>
              </a:rPr>
              <a:t>divulgue a Declaração Universal dos Direitos Humanos</a:t>
            </a:r>
            <a:r>
              <a:rPr lang="pt-PT" sz="1400" dirty="0">
                <a:cs typeface="Segoe UI" panose="020B0502040204020203" pitchFamily="34" charset="0"/>
              </a:rPr>
              <a:t> na proteção das crianças.</a:t>
            </a:r>
          </a:p>
          <a:p>
            <a:pPr>
              <a:spcAft>
                <a:spcPts val="1000"/>
              </a:spcAft>
            </a:pPr>
            <a:r>
              <a:rPr lang="pt-PT" sz="1400" dirty="0" smtClean="0">
                <a:cs typeface="Segoe UI" panose="020B0502040204020203" pitchFamily="34" charset="0"/>
              </a:rPr>
              <a:t>Garanta </a:t>
            </a:r>
            <a:r>
              <a:rPr lang="pt-PT" sz="1400" b="1" dirty="0">
                <a:cs typeface="Segoe UI" panose="020B0502040204020203" pitchFamily="34" charset="0"/>
              </a:rPr>
              <a:t>aconselhamento apropriado </a:t>
            </a:r>
            <a:r>
              <a:rPr lang="pt-PT" sz="1400" dirty="0">
                <a:cs typeface="Segoe UI" panose="020B0502040204020203" pitchFamily="34" charset="0"/>
              </a:rPr>
              <a:t>e sensível à </a:t>
            </a:r>
            <a:r>
              <a:rPr lang="pt-PT" sz="1400" dirty="0" smtClean="0">
                <a:cs typeface="Segoe UI" panose="020B0502040204020203" pitchFamily="34" charset="0"/>
              </a:rPr>
              <a:t>criança.</a:t>
            </a:r>
            <a:endParaRPr lang="pt-PT" sz="1400" dirty="0">
              <a:cs typeface="Segoe UI" panose="020B0502040204020203" pitchFamily="34" charset="0"/>
            </a:endParaRPr>
          </a:p>
          <a:p>
            <a:pPr>
              <a:spcAft>
                <a:spcPts val="1000"/>
              </a:spcAft>
            </a:pPr>
            <a:r>
              <a:rPr lang="pt-PT" sz="1400" b="1" dirty="0" smtClean="0">
                <a:cs typeface="Segoe UI" panose="020B0502040204020203" pitchFamily="34" charset="0"/>
              </a:rPr>
              <a:t>Denuncie </a:t>
            </a:r>
            <a:r>
              <a:rPr lang="pt-PT" sz="1400" b="1" dirty="0">
                <a:cs typeface="Segoe UI" panose="020B0502040204020203" pitchFamily="34" charset="0"/>
              </a:rPr>
              <a:t>de imediato às entidades policiais </a:t>
            </a:r>
            <a:r>
              <a:rPr lang="pt-PT" sz="1400" dirty="0">
                <a:cs typeface="Segoe UI" panose="020B0502040204020203" pitchFamily="34" charset="0"/>
              </a:rPr>
              <a:t>a presença de “crianças de rua”.</a:t>
            </a:r>
          </a:p>
          <a:p>
            <a:pPr>
              <a:spcAft>
                <a:spcPts val="1000"/>
              </a:spcAft>
            </a:pPr>
            <a:r>
              <a:rPr lang="pt-PT" sz="1400" b="1" dirty="0" smtClean="0">
                <a:cs typeface="Segoe UI" panose="020B0502040204020203" pitchFamily="34" charset="0"/>
              </a:rPr>
              <a:t>Apoiar </a:t>
            </a:r>
            <a:r>
              <a:rPr lang="pt-PT" sz="1400" b="1" dirty="0">
                <a:cs typeface="Segoe UI" panose="020B0502040204020203" pitchFamily="34" charset="0"/>
              </a:rPr>
              <a:t>organizações de proteção </a:t>
            </a:r>
            <a:r>
              <a:rPr lang="pt-PT" sz="1400" dirty="0">
                <a:cs typeface="Segoe UI" panose="020B0502040204020203" pitchFamily="34" charset="0"/>
              </a:rPr>
              <a:t>a “crianças de rua”.</a:t>
            </a:r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5BCA6DEE-2E9E-824D-A8B7-3CC5EC1893E2}"/>
              </a:ext>
            </a:extLst>
          </p:cNvPr>
          <p:cNvSpPr txBox="1"/>
          <p:nvPr/>
        </p:nvSpPr>
        <p:spPr>
          <a:xfrm>
            <a:off x="8272587" y="1894539"/>
            <a:ext cx="3600000" cy="369332"/>
          </a:xfrm>
          <a:prstGeom prst="rect">
            <a:avLst/>
          </a:prstGeom>
          <a:solidFill>
            <a:srgbClr val="004455"/>
          </a:solidFill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pt-PT" b="1" dirty="0">
                <a:solidFill>
                  <a:schemeClr val="bg1"/>
                </a:solidFill>
                <a:cs typeface="Segoe UI" panose="020B0502040204020203" pitchFamily="34" charset="0"/>
              </a:rPr>
              <a:t>Medidas preventivas</a:t>
            </a:r>
          </a:p>
        </p:txBody>
      </p:sp>
      <p:sp>
        <p:nvSpPr>
          <p:cNvPr id="18" name="CaixaDeTexto 17"/>
          <p:cNvSpPr txBox="1"/>
          <p:nvPr/>
        </p:nvSpPr>
        <p:spPr>
          <a:xfrm>
            <a:off x="10142181" y="5807506"/>
            <a:ext cx="181331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PT" sz="1050" b="1" dirty="0" smtClean="0"/>
              <a:t>Fonte</a:t>
            </a:r>
            <a:r>
              <a:rPr lang="pt-PT" sz="1050" dirty="0" smtClean="0"/>
              <a:t>: NACJR Porto Ocidental</a:t>
            </a:r>
            <a:endParaRPr lang="pt-PT" sz="1050" dirty="0"/>
          </a:p>
        </p:txBody>
      </p:sp>
      <p:pic>
        <p:nvPicPr>
          <p:cNvPr id="19" name="Imagem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1601" y="330339"/>
            <a:ext cx="1114067" cy="1114067"/>
          </a:xfrm>
          <a:prstGeom prst="rect">
            <a:avLst/>
          </a:prstGeom>
        </p:spPr>
      </p:pic>
      <p:pic>
        <p:nvPicPr>
          <p:cNvPr id="20" name="Imagem 1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1766" y="6265137"/>
            <a:ext cx="4594317" cy="345237"/>
          </a:xfrm>
          <a:prstGeom prst="rect">
            <a:avLst/>
          </a:prstGeom>
        </p:spPr>
      </p:pic>
      <p:pic>
        <p:nvPicPr>
          <p:cNvPr id="34" name="Imagem 3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6083" y="6282762"/>
            <a:ext cx="2180582" cy="309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5138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2316000" y="1380226"/>
            <a:ext cx="7560000" cy="1980000"/>
          </a:xfrm>
          <a:prstGeom prst="rect">
            <a:avLst/>
          </a:prstGeom>
          <a:solidFill>
            <a:srgbClr val="EB9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7" name="Retângulo 6"/>
          <p:cNvSpPr/>
          <p:nvPr/>
        </p:nvSpPr>
        <p:spPr>
          <a:xfrm>
            <a:off x="2315998" y="3510487"/>
            <a:ext cx="7560000" cy="198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1" name="CaixaDeTexto 5"/>
          <p:cNvSpPr txBox="1"/>
          <p:nvPr/>
        </p:nvSpPr>
        <p:spPr>
          <a:xfrm>
            <a:off x="2396619" y="3684879"/>
            <a:ext cx="7398757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000" b="1" dirty="0" smtClean="0">
                <a:solidFill>
                  <a:srgbClr val="004455"/>
                </a:solidFill>
              </a:rPr>
              <a:t>CONTACTE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2000" dirty="0" smtClean="0">
                <a:solidFill>
                  <a:srgbClr val="004455"/>
                </a:solidFill>
              </a:rPr>
              <a:t>Núcleo de Apoio a Crianças e Jovens em Risco da sua instituição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2000" dirty="0" smtClean="0">
                <a:solidFill>
                  <a:srgbClr val="004455"/>
                </a:solidFill>
              </a:rPr>
              <a:t>Comissão de Proteção de Crianças e Jovens em Risco da sua região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2000" dirty="0" smtClean="0">
                <a:solidFill>
                  <a:srgbClr val="004455"/>
                </a:solidFill>
              </a:rPr>
              <a:t>Polícia de Segurança Pública ou Guarda Nacional Republicana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2000" dirty="0" smtClean="0">
                <a:solidFill>
                  <a:srgbClr val="004455"/>
                </a:solidFill>
              </a:rPr>
              <a:t>Linhas de emergência nacional</a:t>
            </a:r>
            <a:endParaRPr lang="pt-PT" sz="2000" dirty="0">
              <a:solidFill>
                <a:srgbClr val="004455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3609678" y="1400730"/>
            <a:ext cx="497264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/>
            <a:r>
              <a:rPr lang="pt-PT" sz="3000" b="1" dirty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Se tiver </a:t>
            </a:r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conhecimento</a:t>
            </a:r>
          </a:p>
          <a:p>
            <a:pPr lvl="0" algn="ctr"/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de </a:t>
            </a:r>
            <a:r>
              <a:rPr lang="pt-PT" sz="3000" b="1" dirty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alguma </a:t>
            </a:r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situação</a:t>
            </a:r>
          </a:p>
          <a:p>
            <a:pPr lvl="0" algn="ctr"/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de </a:t>
            </a:r>
            <a:r>
              <a:rPr lang="pt-PT" sz="3000" b="1" dirty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maltrato/abuso na </a:t>
            </a:r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criança,</a:t>
            </a:r>
          </a:p>
          <a:p>
            <a:pPr lvl="0" algn="ctr"/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não </a:t>
            </a:r>
            <a:r>
              <a:rPr lang="pt-PT" sz="3000" b="1" dirty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hesite em contactar</a:t>
            </a:r>
            <a:r>
              <a:rPr lang="pt-PT" sz="3000" b="1" dirty="0" smtClean="0">
                <a:solidFill>
                  <a:schemeClr val="bg1"/>
                </a:solidFill>
                <a:ea typeface="Calibri" panose="020F0502020204030204" pitchFamily="34" charset="0"/>
                <a:cs typeface="Segoe UI" panose="020B0502040204020203" pitchFamily="34" charset="0"/>
              </a:rPr>
              <a:t>.</a:t>
            </a:r>
            <a:endParaRPr lang="pt-PT" sz="3000" b="1" dirty="0">
              <a:solidFill>
                <a:schemeClr val="bg1"/>
              </a:solidFill>
              <a:ea typeface="Calibri" panose="020F0502020204030204" pitchFamily="34" charset="0"/>
              <a:cs typeface="Segoe UI" panose="020B0502040204020203" pitchFamily="34" charset="0"/>
            </a:endParaRPr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1601" y="330339"/>
            <a:ext cx="1114067" cy="1114067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1766" y="6265137"/>
            <a:ext cx="4594317" cy="345237"/>
          </a:xfrm>
          <a:prstGeom prst="rect">
            <a:avLst/>
          </a:prstGeom>
        </p:spPr>
      </p:pic>
      <p:pic>
        <p:nvPicPr>
          <p:cNvPr id="10" name="Imagem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6083" y="6282762"/>
            <a:ext cx="2180582" cy="309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4973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2571</TotalTime>
  <Words>269</Words>
  <Application>Microsoft Office PowerPoint</Application>
  <PresentationFormat>Ecrã Panorâmico</PresentationFormat>
  <Paragraphs>26</Paragraphs>
  <Slides>3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Segoe UI</vt:lpstr>
      <vt:lpstr>Tema do Office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Paula Garcia</dc:creator>
  <cp:lastModifiedBy>Marisa Neves</cp:lastModifiedBy>
  <cp:revision>270</cp:revision>
  <dcterms:created xsi:type="dcterms:W3CDTF">2024-09-23T12:37:10Z</dcterms:created>
  <dcterms:modified xsi:type="dcterms:W3CDTF">2024-10-31T10:45:01Z</dcterms:modified>
</cp:coreProperties>
</file>