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3" r:id="rId2"/>
    <p:sldId id="291" r:id="rId3"/>
    <p:sldId id="297" r:id="rId4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25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9200"/>
    <a:srgbClr val="D6976C"/>
    <a:srgbClr val="E9C6AF"/>
    <a:srgbClr val="004455"/>
    <a:srgbClr val="FF9900"/>
    <a:srgbClr val="80A1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8" autoAdjust="0"/>
    <p:restoredTop sz="96404" autoAdjust="0"/>
  </p:normalViewPr>
  <p:slideViewPr>
    <p:cSldViewPr snapToGrid="0">
      <p:cViewPr varScale="1">
        <p:scale>
          <a:sx n="111" d="100"/>
          <a:sy n="111" d="100"/>
        </p:scale>
        <p:origin x="594" y="102"/>
      </p:cViewPr>
      <p:guideLst>
        <p:guide orient="horz" pos="282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Clique para editar o estilo do subtítulo do Modelo Global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33239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74518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28696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32056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58720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28419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25267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54352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96891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35121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46598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C6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88123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png"/><Relationship Id="rId4" Type="http://schemas.openxmlformats.org/officeDocument/2006/relationships/image" Target="../media/image2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ixaDeTexto 8"/>
          <p:cNvSpPr txBox="1"/>
          <p:nvPr/>
        </p:nvSpPr>
        <p:spPr>
          <a:xfrm>
            <a:off x="223218" y="328220"/>
            <a:ext cx="843262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b="1" dirty="0">
                <a:solidFill>
                  <a:schemeClr val="bg1"/>
                </a:solidFill>
              </a:rPr>
              <a:t>19 NOVEMBRO</a:t>
            </a:r>
          </a:p>
          <a:p>
            <a:r>
              <a:rPr lang="pt-PT" sz="2000" b="1" dirty="0" smtClean="0">
                <a:solidFill>
                  <a:srgbClr val="004455"/>
                </a:solidFill>
              </a:rPr>
              <a:t>DIA </a:t>
            </a:r>
            <a:r>
              <a:rPr lang="pt-PT" sz="2000" b="1" dirty="0">
                <a:solidFill>
                  <a:srgbClr val="004455"/>
                </a:solidFill>
              </a:rPr>
              <a:t>MUNDIAL DA </a:t>
            </a:r>
            <a:r>
              <a:rPr lang="pt-PT" sz="2000" b="1" dirty="0" smtClean="0">
                <a:solidFill>
                  <a:srgbClr val="004455"/>
                </a:solidFill>
              </a:rPr>
              <a:t>PREVENÇÃO DO </a:t>
            </a:r>
            <a:r>
              <a:rPr lang="pt-PT" sz="2000" b="1" dirty="0">
                <a:solidFill>
                  <a:srgbClr val="004455"/>
                </a:solidFill>
              </a:rPr>
              <a:t>ABUSO E </a:t>
            </a:r>
            <a:r>
              <a:rPr lang="pt-PT" sz="2000" b="1" dirty="0" smtClean="0">
                <a:solidFill>
                  <a:srgbClr val="004455"/>
                </a:solidFill>
              </a:rPr>
              <a:t>VIOLÊNCIA NA </a:t>
            </a:r>
            <a:r>
              <a:rPr lang="pt-PT" sz="2000" b="1" dirty="0">
                <a:solidFill>
                  <a:srgbClr val="004455"/>
                </a:solidFill>
              </a:rPr>
              <a:t>CRIANÇA E </a:t>
            </a:r>
            <a:r>
              <a:rPr lang="pt-PT" sz="2000" b="1" dirty="0" smtClean="0">
                <a:solidFill>
                  <a:srgbClr val="004455"/>
                </a:solidFill>
              </a:rPr>
              <a:t>JOVEM</a:t>
            </a:r>
            <a:endParaRPr lang="pt-PT" sz="2000" b="1" dirty="0">
              <a:solidFill>
                <a:srgbClr val="004455"/>
              </a:solidFill>
            </a:endParaRPr>
          </a:p>
          <a:p>
            <a:r>
              <a:rPr lang="pt-PT" sz="2600" b="1" dirty="0" smtClean="0">
                <a:solidFill>
                  <a:schemeClr val="bg1"/>
                </a:solidFill>
              </a:rPr>
              <a:t>19 </a:t>
            </a:r>
            <a:r>
              <a:rPr lang="pt-PT" sz="2600" b="1" dirty="0">
                <a:solidFill>
                  <a:schemeClr val="bg1"/>
                </a:solidFill>
              </a:rPr>
              <a:t>DIAS DE ATIVISMO | 19 RAZÕES PARA ATUAR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390" y="2184054"/>
            <a:ext cx="1137219" cy="1580400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764" y="2184054"/>
            <a:ext cx="1137219" cy="1580400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62138" y="2184054"/>
            <a:ext cx="1137219" cy="1580400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52512" y="2184054"/>
            <a:ext cx="1137219" cy="1580400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42886" y="2184054"/>
            <a:ext cx="1137219" cy="1580400"/>
          </a:xfrm>
          <a:prstGeom prst="rect">
            <a:avLst/>
          </a:prstGeom>
        </p:spPr>
      </p:pic>
      <p:pic>
        <p:nvPicPr>
          <p:cNvPr id="21" name="Imagem 2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33260" y="2184054"/>
            <a:ext cx="1137219" cy="1580400"/>
          </a:xfrm>
          <a:prstGeom prst="rect">
            <a:avLst/>
          </a:prstGeom>
        </p:spPr>
      </p:pic>
      <p:pic>
        <p:nvPicPr>
          <p:cNvPr id="22" name="Imagem 2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23634" y="2184054"/>
            <a:ext cx="1137219" cy="1580400"/>
          </a:xfrm>
          <a:prstGeom prst="rect">
            <a:avLst/>
          </a:prstGeom>
        </p:spPr>
      </p:pic>
      <p:pic>
        <p:nvPicPr>
          <p:cNvPr id="26" name="Imagem 2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514008" y="2184054"/>
            <a:ext cx="1137219" cy="1580400"/>
          </a:xfrm>
          <a:prstGeom prst="rect">
            <a:avLst/>
          </a:prstGeom>
        </p:spPr>
      </p:pic>
      <p:pic>
        <p:nvPicPr>
          <p:cNvPr id="28" name="Imagem 2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704382" y="2184054"/>
            <a:ext cx="1137219" cy="1580400"/>
          </a:xfrm>
          <a:prstGeom prst="rect">
            <a:avLst/>
          </a:prstGeom>
        </p:spPr>
      </p:pic>
      <p:pic>
        <p:nvPicPr>
          <p:cNvPr id="39" name="Imagem 3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894759" y="2184054"/>
            <a:ext cx="1137219" cy="1580400"/>
          </a:xfrm>
          <a:prstGeom prst="rect">
            <a:avLst/>
          </a:prstGeom>
        </p:spPr>
      </p:pic>
      <p:pic>
        <p:nvPicPr>
          <p:cNvPr id="40" name="Imagem 3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81390" y="4005137"/>
            <a:ext cx="1137219" cy="1580400"/>
          </a:xfrm>
          <a:prstGeom prst="rect">
            <a:avLst/>
          </a:prstGeom>
        </p:spPr>
      </p:pic>
      <p:pic>
        <p:nvPicPr>
          <p:cNvPr id="41" name="Imagem 40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371764" y="4005137"/>
            <a:ext cx="1137219" cy="1580400"/>
          </a:xfrm>
          <a:prstGeom prst="rect">
            <a:avLst/>
          </a:prstGeom>
        </p:spPr>
      </p:pic>
      <p:pic>
        <p:nvPicPr>
          <p:cNvPr id="42" name="Imagem 4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562138" y="4005137"/>
            <a:ext cx="1137219" cy="1580400"/>
          </a:xfrm>
          <a:prstGeom prst="rect">
            <a:avLst/>
          </a:prstGeom>
        </p:spPr>
      </p:pic>
      <p:pic>
        <p:nvPicPr>
          <p:cNvPr id="43" name="Imagem 4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752512" y="4005137"/>
            <a:ext cx="1137219" cy="1580400"/>
          </a:xfrm>
          <a:prstGeom prst="rect">
            <a:avLst/>
          </a:prstGeom>
        </p:spPr>
      </p:pic>
      <p:pic>
        <p:nvPicPr>
          <p:cNvPr id="44" name="Imagem 43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942886" y="4005137"/>
            <a:ext cx="1137219" cy="1580400"/>
          </a:xfrm>
          <a:prstGeom prst="rect">
            <a:avLst/>
          </a:prstGeom>
        </p:spPr>
      </p:pic>
      <p:pic>
        <p:nvPicPr>
          <p:cNvPr id="45" name="Imagem 44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133260" y="4005137"/>
            <a:ext cx="1137219" cy="1580400"/>
          </a:xfrm>
          <a:prstGeom prst="rect">
            <a:avLst/>
          </a:prstGeom>
        </p:spPr>
      </p:pic>
      <p:pic>
        <p:nvPicPr>
          <p:cNvPr id="46" name="Imagem 45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7323634" y="4005137"/>
            <a:ext cx="1137219" cy="1580400"/>
          </a:xfrm>
          <a:prstGeom prst="rect">
            <a:avLst/>
          </a:prstGeom>
        </p:spPr>
      </p:pic>
      <p:pic>
        <p:nvPicPr>
          <p:cNvPr id="47" name="Imagem 46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8514008" y="4005137"/>
            <a:ext cx="1137219" cy="1580400"/>
          </a:xfrm>
          <a:prstGeom prst="rect">
            <a:avLst/>
          </a:prstGeom>
        </p:spPr>
      </p:pic>
      <p:pic>
        <p:nvPicPr>
          <p:cNvPr id="48" name="Imagem 47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9704382" y="4005137"/>
            <a:ext cx="1137219" cy="1580400"/>
          </a:xfrm>
          <a:prstGeom prst="rect">
            <a:avLst/>
          </a:prstGeom>
        </p:spPr>
      </p:pic>
      <p:pic>
        <p:nvPicPr>
          <p:cNvPr id="49" name="Imagem 48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0894759" y="4005137"/>
            <a:ext cx="1137219" cy="1580400"/>
          </a:xfrm>
          <a:prstGeom prst="rect">
            <a:avLst/>
          </a:prstGeom>
        </p:spPr>
      </p:pic>
      <p:pic>
        <p:nvPicPr>
          <p:cNvPr id="30" name="Imagem 29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0858" y="441858"/>
            <a:ext cx="1137219" cy="946605"/>
          </a:xfrm>
          <a:prstGeom prst="rect">
            <a:avLst/>
          </a:prstGeom>
        </p:spPr>
      </p:pic>
      <p:pic>
        <p:nvPicPr>
          <p:cNvPr id="31" name="Imagem 30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1601" y="330339"/>
            <a:ext cx="1114067" cy="1114067"/>
          </a:xfrm>
          <a:prstGeom prst="rect">
            <a:avLst/>
          </a:prstGeom>
        </p:spPr>
      </p:pic>
      <p:pic>
        <p:nvPicPr>
          <p:cNvPr id="32" name="Imagem 31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139" y="6075509"/>
            <a:ext cx="4594317" cy="345237"/>
          </a:xfrm>
          <a:prstGeom prst="rect">
            <a:avLst/>
          </a:prstGeom>
        </p:spPr>
      </p:pic>
      <p:pic>
        <p:nvPicPr>
          <p:cNvPr id="33" name="Imagem 32"/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456" y="6093134"/>
            <a:ext cx="2180582" cy="309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441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1969849" y="325677"/>
            <a:ext cx="8148256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b="1" dirty="0">
                <a:solidFill>
                  <a:schemeClr val="bg1"/>
                </a:solidFill>
              </a:rPr>
              <a:t>Dia 16 | Novembro</a:t>
            </a:r>
            <a:endParaRPr lang="pt-PT" sz="2000" b="1" dirty="0" smtClean="0">
              <a:solidFill>
                <a:schemeClr val="bg1"/>
              </a:solidFill>
            </a:endParaRPr>
          </a:p>
          <a:p>
            <a:r>
              <a:rPr lang="pt-PT" sz="2200" b="1" dirty="0" smtClean="0">
                <a:solidFill>
                  <a:srgbClr val="004455"/>
                </a:solidFill>
              </a:rPr>
              <a:t>19 </a:t>
            </a:r>
            <a:r>
              <a:rPr lang="pt-PT" sz="2200" b="1" dirty="0">
                <a:solidFill>
                  <a:srgbClr val="004455"/>
                </a:solidFill>
              </a:rPr>
              <a:t>dias de Ativismo na Prevenção da Violência nas Crianças e </a:t>
            </a:r>
            <a:r>
              <a:rPr lang="pt-PT" sz="2200" b="1" dirty="0" smtClean="0">
                <a:solidFill>
                  <a:srgbClr val="004455"/>
                </a:solidFill>
              </a:rPr>
              <a:t>Jovens</a:t>
            </a:r>
          </a:p>
          <a:p>
            <a:r>
              <a:rPr lang="pt-PT" sz="2600" b="1" dirty="0" smtClean="0">
                <a:solidFill>
                  <a:schemeClr val="bg1"/>
                </a:solidFill>
              </a:rPr>
              <a:t>Prevenção </a:t>
            </a:r>
            <a:r>
              <a:rPr lang="pt-PT" sz="2600" b="1" dirty="0">
                <a:solidFill>
                  <a:schemeClr val="bg1"/>
                </a:solidFill>
              </a:rPr>
              <a:t>da malnutrição na criança</a:t>
            </a:r>
          </a:p>
        </p:txBody>
      </p:sp>
      <p:pic>
        <p:nvPicPr>
          <p:cNvPr id="21" name="Imagem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390" y="175063"/>
            <a:ext cx="1440000" cy="1440000"/>
          </a:xfrm>
          <a:prstGeom prst="rect">
            <a:avLst/>
          </a:prstGeom>
        </p:spPr>
      </p:pic>
      <p:sp>
        <p:nvSpPr>
          <p:cNvPr id="23" name="CaixaDeTexto 22">
            <a:extLst>
              <a:ext uri="{FF2B5EF4-FFF2-40B4-BE49-F238E27FC236}">
                <a16:creationId xmlns:a16="http://schemas.microsoft.com/office/drawing/2014/main" id="{CFADDD0F-809D-A04F-ACFB-06D64A8E96DB}"/>
              </a:ext>
            </a:extLst>
          </p:cNvPr>
          <p:cNvSpPr txBox="1"/>
          <p:nvPr/>
        </p:nvSpPr>
        <p:spPr>
          <a:xfrm>
            <a:off x="181391" y="1894539"/>
            <a:ext cx="3600000" cy="369332"/>
          </a:xfrm>
          <a:prstGeom prst="rect">
            <a:avLst/>
          </a:prstGeom>
          <a:solidFill>
            <a:srgbClr val="D6976C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pt-PT" b="1" dirty="0">
                <a:solidFill>
                  <a:schemeClr val="bg1"/>
                </a:solidFill>
                <a:cs typeface="Segoe UI" panose="020B0502040204020203" pitchFamily="34" charset="0"/>
              </a:rPr>
              <a:t>Definição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7D110B9E-ACCE-DD40-A44B-26BEBA2F2EDC}"/>
              </a:ext>
            </a:extLst>
          </p:cNvPr>
          <p:cNvSpPr txBox="1"/>
          <p:nvPr/>
        </p:nvSpPr>
        <p:spPr>
          <a:xfrm>
            <a:off x="181391" y="2387048"/>
            <a:ext cx="3600000" cy="34276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08000" tIns="108000" rIns="108000" bIns="108000" rtlCol="0">
            <a:noAutofit/>
          </a:bodyPr>
          <a:lstStyle/>
          <a:p>
            <a:pPr>
              <a:spcAft>
                <a:spcPts val="1000"/>
              </a:spcAft>
            </a:pPr>
            <a:r>
              <a:rPr lang="pt-PT" sz="1400" dirty="0">
                <a:cs typeface="Segoe UI" panose="020B0502040204020203" pitchFamily="34" charset="0"/>
              </a:rPr>
              <a:t>A malnutrição desenvolve-se quando o corpo não recebe a quantidade certa de energia, proteína, vitaminas e outros nutrientes necessários para manter a saúde e o funcionamento normal dos órgãos.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FB7245CD-8B4F-014F-8C8A-8CA02AD18D2C}"/>
              </a:ext>
            </a:extLst>
          </p:cNvPr>
          <p:cNvSpPr txBox="1"/>
          <p:nvPr/>
        </p:nvSpPr>
        <p:spPr>
          <a:xfrm>
            <a:off x="4296000" y="1894539"/>
            <a:ext cx="3600000" cy="369332"/>
          </a:xfrm>
          <a:prstGeom prst="rect">
            <a:avLst/>
          </a:prstGeom>
          <a:solidFill>
            <a:srgbClr val="D6976C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pt-PT" b="1" dirty="0">
                <a:solidFill>
                  <a:schemeClr val="bg1"/>
                </a:solidFill>
                <a:cs typeface="Segoe UI" panose="020B0502040204020203" pitchFamily="34" charset="0"/>
              </a:rPr>
              <a:t>Sabia que...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6DAE993B-0BE0-384F-83FA-CD7043159FB0}"/>
              </a:ext>
            </a:extLst>
          </p:cNvPr>
          <p:cNvSpPr txBox="1"/>
          <p:nvPr/>
        </p:nvSpPr>
        <p:spPr>
          <a:xfrm>
            <a:off x="4296000" y="2387049"/>
            <a:ext cx="3600000" cy="34276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08000" tIns="108000" rIns="108000" bIns="108000" rtlCol="0">
            <a:noAutofit/>
          </a:bodyPr>
          <a:lstStyle/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sz="1400" dirty="0">
                <a:cs typeface="Segoe UI" panose="020B0502040204020203" pitchFamily="34" charset="0"/>
              </a:rPr>
              <a:t>Entre 2008 e 2019, em Portugal, verificou-se uma diminuição do excesso de peso nas crianças de 37.9% para 29.6%.1 Contudo, o caminho a percorrer ainda é longo.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sz="1400" dirty="0" smtClean="0">
                <a:cs typeface="Segoe UI" panose="020B0502040204020203" pitchFamily="34" charset="0"/>
              </a:rPr>
              <a:t>A </a:t>
            </a:r>
            <a:r>
              <a:rPr lang="pt-PT" sz="1400" dirty="0">
                <a:cs typeface="Segoe UI" panose="020B0502040204020203" pitchFamily="34" charset="0"/>
              </a:rPr>
              <a:t>prevalência da obesidade infantil aumentou com a idade, correspondendo a 10.8% nas crianças de seis anos (2.7% com obesidade severa), comparativamente com 15.3% nas crianças de oito anos (5,4% com obesidade severa).  COSI Portugal </a:t>
            </a:r>
            <a:r>
              <a:rPr lang="pt-PT" sz="1400" dirty="0" smtClean="0">
                <a:cs typeface="Segoe UI" panose="020B0502040204020203" pitchFamily="34" charset="0"/>
              </a:rPr>
              <a:t>2019.</a:t>
            </a:r>
            <a:endParaRPr lang="pt-PT" sz="1400" dirty="0">
              <a:cs typeface="Segoe UI" panose="020B0502040204020203" pitchFamily="34" charset="0"/>
            </a:endParaRP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109A4E64-F9FC-BD4F-AB90-564F2219AEC5}"/>
              </a:ext>
            </a:extLst>
          </p:cNvPr>
          <p:cNvSpPr txBox="1"/>
          <p:nvPr/>
        </p:nvSpPr>
        <p:spPr>
          <a:xfrm>
            <a:off x="8431978" y="1894540"/>
            <a:ext cx="3600000" cy="39201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08000" tIns="108000" rIns="108000" bIns="108000" rtlCol="0">
            <a:noAutofit/>
          </a:bodyPr>
          <a:lstStyle/>
          <a:p>
            <a:pPr algn="ctr">
              <a:spcBef>
                <a:spcPct val="0"/>
              </a:spcBef>
              <a:spcAft>
                <a:spcPts val="1000"/>
              </a:spcAft>
            </a:pPr>
            <a:r>
              <a:rPr lang="pt-PT" altLang="pt-PT" sz="1400" dirty="0">
                <a:cs typeface="Segoe UI" panose="020B0502040204020203" pitchFamily="34" charset="0"/>
              </a:rPr>
              <a:t>A </a:t>
            </a:r>
            <a:r>
              <a:rPr lang="pt-PT" altLang="pt-PT" sz="1400" b="1" dirty="0">
                <a:cs typeface="Segoe UI" panose="020B0502040204020203" pitchFamily="34" charset="0"/>
              </a:rPr>
              <a:t>alimentação adequada </a:t>
            </a:r>
            <a:r>
              <a:rPr lang="pt-PT" altLang="pt-PT" sz="1400" dirty="0">
                <a:cs typeface="Segoe UI" panose="020B0502040204020203" pitchFamily="34" charset="0"/>
              </a:rPr>
              <a:t>é fundamental para o </a:t>
            </a:r>
            <a:r>
              <a:rPr lang="pt-PT" altLang="pt-PT" sz="1400" b="1" dirty="0">
                <a:cs typeface="Segoe UI" panose="020B0502040204020203" pitchFamily="34" charset="0"/>
              </a:rPr>
              <a:t>crescimento e desenvolvimento saudável das crianças</a:t>
            </a:r>
          </a:p>
          <a:p>
            <a:pPr algn="ctr">
              <a:spcBef>
                <a:spcPct val="0"/>
              </a:spcBef>
              <a:spcAft>
                <a:spcPts val="1000"/>
              </a:spcAft>
            </a:pPr>
            <a:endParaRPr lang="pt-PT" altLang="pt-PT" sz="1400" dirty="0">
              <a:cs typeface="Segoe UI" panose="020B0502040204020203" pitchFamily="34" charset="0"/>
            </a:endParaRPr>
          </a:p>
          <a:p>
            <a:pPr algn="ctr">
              <a:spcBef>
                <a:spcPct val="0"/>
              </a:spcBef>
              <a:spcAft>
                <a:spcPts val="1000"/>
              </a:spcAft>
            </a:pPr>
            <a:r>
              <a:rPr lang="pt-PT" altLang="pt-PT" sz="1400" dirty="0">
                <a:cs typeface="Segoe UI" panose="020B0502040204020203" pitchFamily="34" charset="0"/>
              </a:rPr>
              <a:t>A </a:t>
            </a:r>
            <a:r>
              <a:rPr lang="pt-PT" altLang="pt-PT" sz="1400" b="1" dirty="0">
                <a:cs typeface="Segoe UI" panose="020B0502040204020203" pitchFamily="34" charset="0"/>
              </a:rPr>
              <a:t>disponibilidade inadequada de alimentos</a:t>
            </a:r>
            <a:r>
              <a:rPr lang="pt-PT" altLang="pt-PT" sz="1400" dirty="0">
                <a:cs typeface="Segoe UI" panose="020B0502040204020203" pitchFamily="34" charset="0"/>
              </a:rPr>
              <a:t>, o crescimento oscilante por causa da </a:t>
            </a:r>
            <a:r>
              <a:rPr lang="pt-PT" altLang="pt-PT" sz="1400" b="1" dirty="0">
                <a:cs typeface="Segoe UI" panose="020B0502040204020203" pitchFamily="34" charset="0"/>
              </a:rPr>
              <a:t>alimentação inadequada ou inapropriada são indicadores de </a:t>
            </a:r>
            <a:r>
              <a:rPr lang="pt-PT" altLang="pt-PT" sz="1400" b="1" u="sng" dirty="0">
                <a:cs typeface="Segoe UI" panose="020B0502040204020203" pitchFamily="34" charset="0"/>
              </a:rPr>
              <a:t>negligência</a:t>
            </a:r>
            <a:endParaRPr lang="pt-PT" altLang="pt-PT" sz="1400" b="1" dirty="0">
              <a:cs typeface="Segoe UI" panose="020B0502040204020203" pitchFamily="34" charset="0"/>
            </a:endParaRPr>
          </a:p>
          <a:p>
            <a:pPr algn="ctr">
              <a:spcBef>
                <a:spcPct val="0"/>
              </a:spcBef>
              <a:spcAft>
                <a:spcPts val="1000"/>
              </a:spcAft>
            </a:pPr>
            <a:endParaRPr lang="pt-PT" altLang="pt-PT" sz="1400" dirty="0">
              <a:cs typeface="Segoe UI" panose="020B0502040204020203" pitchFamily="34" charset="0"/>
            </a:endParaRPr>
          </a:p>
          <a:p>
            <a:pPr algn="ctr">
              <a:spcBef>
                <a:spcPct val="0"/>
              </a:spcBef>
              <a:spcAft>
                <a:spcPts val="1000"/>
              </a:spcAft>
            </a:pPr>
            <a:r>
              <a:rPr lang="pt-PT" altLang="pt-PT" sz="1400" dirty="0">
                <a:cs typeface="Segoe UI" panose="020B0502040204020203" pitchFamily="34" charset="0"/>
              </a:rPr>
              <a:t>A </a:t>
            </a:r>
            <a:r>
              <a:rPr lang="pt-PT" altLang="pt-PT" sz="1400" b="1" dirty="0">
                <a:cs typeface="Segoe UI" panose="020B0502040204020203" pitchFamily="34" charset="0"/>
              </a:rPr>
              <a:t>alimentação adequada </a:t>
            </a:r>
            <a:r>
              <a:rPr lang="pt-PT" altLang="pt-PT" sz="1400" dirty="0">
                <a:cs typeface="Segoe UI" panose="020B0502040204020203" pitchFamily="34" charset="0"/>
              </a:rPr>
              <a:t>deve ser um </a:t>
            </a:r>
            <a:r>
              <a:rPr lang="pt-PT" altLang="pt-PT" sz="1400" b="1" dirty="0">
                <a:cs typeface="Segoe UI" panose="020B0502040204020203" pitchFamily="34" charset="0"/>
              </a:rPr>
              <a:t>direito garantido para todas as crianças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10295605" y="5803191"/>
            <a:ext cx="17363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PT" sz="1000" b="1" dirty="0" smtClean="0"/>
              <a:t>Fonte</a:t>
            </a:r>
            <a:r>
              <a:rPr lang="pt-PT" sz="1000" dirty="0" smtClean="0"/>
              <a:t>: NACJR Porto Ocidental</a:t>
            </a:r>
            <a:endParaRPr lang="pt-PT" sz="1000" dirty="0"/>
          </a:p>
        </p:txBody>
      </p:sp>
      <p:pic>
        <p:nvPicPr>
          <p:cNvPr id="17" name="Imagem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139" y="6266524"/>
            <a:ext cx="4594317" cy="345237"/>
          </a:xfrm>
          <a:prstGeom prst="rect">
            <a:avLst/>
          </a:prstGeom>
        </p:spPr>
      </p:pic>
      <p:pic>
        <p:nvPicPr>
          <p:cNvPr id="19" name="Imagem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456" y="6284149"/>
            <a:ext cx="2180582" cy="309985"/>
          </a:xfrm>
          <a:prstGeom prst="rect">
            <a:avLst/>
          </a:prstGeom>
        </p:spPr>
      </p:pic>
      <p:pic>
        <p:nvPicPr>
          <p:cNvPr id="20" name="Imagem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1601" y="330339"/>
            <a:ext cx="1114067" cy="1114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8227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2316000" y="1380226"/>
            <a:ext cx="7560000" cy="1980000"/>
          </a:xfrm>
          <a:prstGeom prst="rect">
            <a:avLst/>
          </a:prstGeom>
          <a:solidFill>
            <a:srgbClr val="EB9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7" name="Retângulo 6"/>
          <p:cNvSpPr/>
          <p:nvPr/>
        </p:nvSpPr>
        <p:spPr>
          <a:xfrm>
            <a:off x="2316000" y="3451266"/>
            <a:ext cx="7560000" cy="198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" name="CaixaDeTexto 5"/>
          <p:cNvSpPr txBox="1"/>
          <p:nvPr/>
        </p:nvSpPr>
        <p:spPr>
          <a:xfrm>
            <a:off x="2396620" y="3625658"/>
            <a:ext cx="7398757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000" b="1" dirty="0" smtClean="0">
                <a:solidFill>
                  <a:srgbClr val="004455"/>
                </a:solidFill>
              </a:rPr>
              <a:t>CONTACTE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Núcleo de Apoio a Crianças e Jovens em Risco da sua instituição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Comissão de Proteção de Crianças e Jovens em Risco da sua região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Polícia de Segurança Pública ou Guarda Nacional Republicana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Linhas de emergência nacional</a:t>
            </a:r>
            <a:endParaRPr lang="pt-PT" sz="2000" dirty="0">
              <a:solidFill>
                <a:srgbClr val="004455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609678" y="1400730"/>
            <a:ext cx="497264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Se tiver 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conhecimento</a:t>
            </a:r>
          </a:p>
          <a:p>
            <a:pPr lvl="0" algn="ctr"/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de </a:t>
            </a:r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alguma 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situação</a:t>
            </a:r>
          </a:p>
          <a:p>
            <a:pPr lvl="0" algn="ctr"/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de </a:t>
            </a:r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maltrato/abuso na 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criança,</a:t>
            </a:r>
          </a:p>
          <a:p>
            <a:pPr lvl="0" algn="ctr"/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não </a:t>
            </a:r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hesite em contactar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.</a:t>
            </a:r>
            <a:endParaRPr lang="pt-PT" sz="3000" b="1" dirty="0">
              <a:solidFill>
                <a:schemeClr val="bg1"/>
              </a:solidFill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1601" y="330339"/>
            <a:ext cx="1114067" cy="1114067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139" y="6266524"/>
            <a:ext cx="4594317" cy="345237"/>
          </a:xfrm>
          <a:prstGeom prst="rect">
            <a:avLst/>
          </a:prstGeom>
        </p:spPr>
      </p:pic>
      <p:pic>
        <p:nvPicPr>
          <p:cNvPr id="21" name="Imagem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456" y="6284149"/>
            <a:ext cx="2180582" cy="309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1823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2589</TotalTime>
  <Words>263</Words>
  <Application>Microsoft Office PowerPoint</Application>
  <PresentationFormat>Ecrã Panorâmico</PresentationFormat>
  <Paragraphs>26</Paragraphs>
  <Slides>3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Segoe UI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Paula Garcia</dc:creator>
  <cp:lastModifiedBy>Marisa Neves</cp:lastModifiedBy>
  <cp:revision>270</cp:revision>
  <dcterms:created xsi:type="dcterms:W3CDTF">2024-09-23T12:37:10Z</dcterms:created>
  <dcterms:modified xsi:type="dcterms:W3CDTF">2024-10-31T10:42:24Z</dcterms:modified>
</cp:coreProperties>
</file>