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4" r:id="rId2"/>
    <p:sldId id="292" r:id="rId3"/>
    <p:sldId id="296" r:id="rId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5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9200"/>
    <a:srgbClr val="004455"/>
    <a:srgbClr val="FF9900"/>
    <a:srgbClr val="80A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8" autoAdjust="0"/>
    <p:restoredTop sz="96404" autoAdjust="0"/>
  </p:normalViewPr>
  <p:slideViewPr>
    <p:cSldViewPr snapToGrid="0">
      <p:cViewPr varScale="1">
        <p:scale>
          <a:sx n="111" d="100"/>
          <a:sy n="111" d="100"/>
        </p:scale>
        <p:origin x="594" y="102"/>
      </p:cViewPr>
      <p:guideLst>
        <p:guide orient="horz" pos="282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33239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4518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869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3205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58720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2841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526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4352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689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3512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659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A1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812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2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181390" y="297933"/>
            <a:ext cx="843262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19 NOVEMBRO</a:t>
            </a:r>
          </a:p>
          <a:p>
            <a:r>
              <a:rPr lang="pt-PT" sz="2000" b="1" dirty="0" smtClean="0">
                <a:solidFill>
                  <a:srgbClr val="004455"/>
                </a:solidFill>
              </a:rPr>
              <a:t>DIA </a:t>
            </a:r>
            <a:r>
              <a:rPr lang="pt-PT" sz="2000" b="1" dirty="0">
                <a:solidFill>
                  <a:srgbClr val="004455"/>
                </a:solidFill>
              </a:rPr>
              <a:t>MUNDIAL DA </a:t>
            </a:r>
            <a:r>
              <a:rPr lang="pt-PT" sz="2000" b="1" dirty="0" smtClean="0">
                <a:solidFill>
                  <a:srgbClr val="004455"/>
                </a:solidFill>
              </a:rPr>
              <a:t>PREVENÇÃO DO </a:t>
            </a:r>
            <a:r>
              <a:rPr lang="pt-PT" sz="2000" b="1" dirty="0">
                <a:solidFill>
                  <a:srgbClr val="004455"/>
                </a:solidFill>
              </a:rPr>
              <a:t>ABUSO E </a:t>
            </a:r>
            <a:r>
              <a:rPr lang="pt-PT" sz="2000" b="1" dirty="0" smtClean="0">
                <a:solidFill>
                  <a:srgbClr val="004455"/>
                </a:solidFill>
              </a:rPr>
              <a:t>VIOLÊNCIA NA </a:t>
            </a:r>
            <a:r>
              <a:rPr lang="pt-PT" sz="2000" b="1" dirty="0">
                <a:solidFill>
                  <a:srgbClr val="004455"/>
                </a:solidFill>
              </a:rPr>
              <a:t>CRIANÇA E </a:t>
            </a:r>
            <a:r>
              <a:rPr lang="pt-PT" sz="2000" b="1" dirty="0" smtClean="0">
                <a:solidFill>
                  <a:srgbClr val="004455"/>
                </a:solidFill>
              </a:rPr>
              <a:t>JOVEM</a:t>
            </a:r>
            <a:endParaRPr lang="pt-PT" sz="2000" b="1" dirty="0">
              <a:solidFill>
                <a:srgbClr val="004455"/>
              </a:solidFill>
            </a:endParaRPr>
          </a:p>
          <a:p>
            <a:r>
              <a:rPr lang="pt-PT" sz="2600" b="1" dirty="0" smtClean="0">
                <a:solidFill>
                  <a:schemeClr val="bg1"/>
                </a:solidFill>
              </a:rPr>
              <a:t>19 </a:t>
            </a:r>
            <a:r>
              <a:rPr lang="pt-PT" sz="2600" b="1" dirty="0">
                <a:solidFill>
                  <a:schemeClr val="bg1"/>
                </a:solidFill>
              </a:rPr>
              <a:t>DIAS DE ATIVISMO | 19 RAZÕES PARA ATUAR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390" y="2184054"/>
            <a:ext cx="1137219" cy="15804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764" y="2184054"/>
            <a:ext cx="1137219" cy="158040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2138" y="2184054"/>
            <a:ext cx="1137219" cy="1580400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2512" y="2184054"/>
            <a:ext cx="1137219" cy="158040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2886" y="2184054"/>
            <a:ext cx="1137219" cy="1580400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33260" y="2184054"/>
            <a:ext cx="1137219" cy="1580400"/>
          </a:xfrm>
          <a:prstGeom prst="rect">
            <a:avLst/>
          </a:prstGeom>
        </p:spPr>
      </p:pic>
      <p:pic>
        <p:nvPicPr>
          <p:cNvPr id="22" name="Imagem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23634" y="2184054"/>
            <a:ext cx="1137219" cy="1580400"/>
          </a:xfrm>
          <a:prstGeom prst="rect">
            <a:avLst/>
          </a:prstGeom>
        </p:spPr>
      </p:pic>
      <p:pic>
        <p:nvPicPr>
          <p:cNvPr id="26" name="Imagem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14008" y="2184054"/>
            <a:ext cx="1137219" cy="1580400"/>
          </a:xfrm>
          <a:prstGeom prst="rect">
            <a:avLst/>
          </a:prstGeom>
        </p:spPr>
      </p:pic>
      <p:pic>
        <p:nvPicPr>
          <p:cNvPr id="28" name="Imagem 2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04382" y="2184054"/>
            <a:ext cx="1137219" cy="1580400"/>
          </a:xfrm>
          <a:prstGeom prst="rect">
            <a:avLst/>
          </a:prstGeom>
        </p:spPr>
      </p:pic>
      <p:pic>
        <p:nvPicPr>
          <p:cNvPr id="39" name="Imagem 3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894759" y="2184054"/>
            <a:ext cx="1137219" cy="1580400"/>
          </a:xfrm>
          <a:prstGeom prst="rect">
            <a:avLst/>
          </a:prstGeom>
        </p:spPr>
      </p:pic>
      <p:pic>
        <p:nvPicPr>
          <p:cNvPr id="40" name="Imagem 3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81390" y="4005137"/>
            <a:ext cx="1137219" cy="1580400"/>
          </a:xfrm>
          <a:prstGeom prst="rect">
            <a:avLst/>
          </a:prstGeom>
        </p:spPr>
      </p:pic>
      <p:pic>
        <p:nvPicPr>
          <p:cNvPr id="41" name="Imagem 4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71764" y="4005137"/>
            <a:ext cx="1137219" cy="1580400"/>
          </a:xfrm>
          <a:prstGeom prst="rect">
            <a:avLst/>
          </a:prstGeom>
        </p:spPr>
      </p:pic>
      <p:pic>
        <p:nvPicPr>
          <p:cNvPr id="42" name="Imagem 4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562138" y="4005137"/>
            <a:ext cx="1137219" cy="1580400"/>
          </a:xfrm>
          <a:prstGeom prst="rect">
            <a:avLst/>
          </a:prstGeom>
        </p:spPr>
      </p:pic>
      <p:pic>
        <p:nvPicPr>
          <p:cNvPr id="43" name="Imagem 4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752512" y="4005137"/>
            <a:ext cx="1137219" cy="1580400"/>
          </a:xfrm>
          <a:prstGeom prst="rect">
            <a:avLst/>
          </a:prstGeom>
        </p:spPr>
      </p:pic>
      <p:pic>
        <p:nvPicPr>
          <p:cNvPr id="44" name="Imagem 4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942886" y="4005137"/>
            <a:ext cx="1137219" cy="1580400"/>
          </a:xfrm>
          <a:prstGeom prst="rect">
            <a:avLst/>
          </a:prstGeom>
        </p:spPr>
      </p:pic>
      <p:pic>
        <p:nvPicPr>
          <p:cNvPr id="45" name="Imagem 4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133260" y="4005137"/>
            <a:ext cx="1137219" cy="1580400"/>
          </a:xfrm>
          <a:prstGeom prst="rect">
            <a:avLst/>
          </a:prstGeom>
        </p:spPr>
      </p:pic>
      <p:pic>
        <p:nvPicPr>
          <p:cNvPr id="46" name="Imagem 45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323634" y="4005137"/>
            <a:ext cx="1137219" cy="1580400"/>
          </a:xfrm>
          <a:prstGeom prst="rect">
            <a:avLst/>
          </a:prstGeom>
        </p:spPr>
      </p:pic>
      <p:pic>
        <p:nvPicPr>
          <p:cNvPr id="47" name="Imagem 46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514008" y="4005137"/>
            <a:ext cx="1137219" cy="1580400"/>
          </a:xfrm>
          <a:prstGeom prst="rect">
            <a:avLst/>
          </a:prstGeom>
        </p:spPr>
      </p:pic>
      <p:pic>
        <p:nvPicPr>
          <p:cNvPr id="48" name="Imagem 47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704382" y="4005137"/>
            <a:ext cx="1137219" cy="1580400"/>
          </a:xfrm>
          <a:prstGeom prst="rect">
            <a:avLst/>
          </a:prstGeom>
        </p:spPr>
      </p:pic>
      <p:pic>
        <p:nvPicPr>
          <p:cNvPr id="49" name="Imagem 48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894759" y="4005137"/>
            <a:ext cx="1137219" cy="1580400"/>
          </a:xfrm>
          <a:prstGeom prst="rect">
            <a:avLst/>
          </a:prstGeom>
        </p:spPr>
      </p:pic>
      <p:pic>
        <p:nvPicPr>
          <p:cNvPr id="30" name="Imagem 29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0858" y="441858"/>
            <a:ext cx="1137219" cy="946605"/>
          </a:xfrm>
          <a:prstGeom prst="rect">
            <a:avLst/>
          </a:prstGeom>
        </p:spPr>
      </p:pic>
      <p:pic>
        <p:nvPicPr>
          <p:cNvPr id="31" name="Imagem 30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  <p:pic>
        <p:nvPicPr>
          <p:cNvPr id="32" name="Imagem 31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39" y="6075509"/>
            <a:ext cx="4594317" cy="345237"/>
          </a:xfrm>
          <a:prstGeom prst="rect">
            <a:avLst/>
          </a:prstGeom>
        </p:spPr>
      </p:pic>
      <p:pic>
        <p:nvPicPr>
          <p:cNvPr id="33" name="Imagem 32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456" y="6093134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22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969849" y="325677"/>
            <a:ext cx="814825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Dia 17 | Novembro</a:t>
            </a:r>
            <a:endParaRPr lang="pt-PT" sz="2000" b="1" dirty="0" smtClean="0">
              <a:solidFill>
                <a:schemeClr val="bg1"/>
              </a:solidFill>
            </a:endParaRPr>
          </a:p>
          <a:p>
            <a:r>
              <a:rPr lang="pt-PT" sz="2200" b="1" dirty="0" smtClean="0">
                <a:solidFill>
                  <a:srgbClr val="004455"/>
                </a:solidFill>
              </a:rPr>
              <a:t>19 </a:t>
            </a:r>
            <a:r>
              <a:rPr lang="pt-PT" sz="2200" b="1" dirty="0">
                <a:solidFill>
                  <a:srgbClr val="004455"/>
                </a:solidFill>
              </a:rPr>
              <a:t>dias de Ativismo na Prevenção da Violência nas Crianças e </a:t>
            </a:r>
            <a:r>
              <a:rPr lang="pt-PT" sz="2200" b="1" dirty="0" smtClean="0">
                <a:solidFill>
                  <a:srgbClr val="004455"/>
                </a:solidFill>
              </a:rPr>
              <a:t>Jovens</a:t>
            </a:r>
          </a:p>
          <a:p>
            <a:r>
              <a:rPr lang="pt-PT" sz="2600" b="1" dirty="0" smtClean="0">
                <a:solidFill>
                  <a:schemeClr val="bg1"/>
                </a:solidFill>
              </a:rPr>
              <a:t>Prevenção </a:t>
            </a:r>
            <a:r>
              <a:rPr lang="pt-PT" sz="2600" b="1" dirty="0">
                <a:solidFill>
                  <a:schemeClr val="bg1"/>
                </a:solidFill>
              </a:rPr>
              <a:t>dos </a:t>
            </a:r>
            <a:r>
              <a:rPr lang="pt-PT" sz="2600" b="1" dirty="0" smtClean="0">
                <a:solidFill>
                  <a:schemeClr val="bg1"/>
                </a:solidFill>
              </a:rPr>
              <a:t>perigos das </a:t>
            </a:r>
            <a:r>
              <a:rPr lang="pt-PT" sz="2600" b="1" dirty="0">
                <a:solidFill>
                  <a:schemeClr val="bg1"/>
                </a:solidFill>
              </a:rPr>
              <a:t>TIC na criança</a:t>
            </a:r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90" y="175063"/>
            <a:ext cx="1440000" cy="1440000"/>
          </a:xfrm>
          <a:prstGeom prst="rect">
            <a:avLst/>
          </a:prstGeom>
        </p:spPr>
      </p:pic>
      <p:sp>
        <p:nvSpPr>
          <p:cNvPr id="23" name="CaixaDeTexto 22">
            <a:extLst>
              <a:ext uri="{FF2B5EF4-FFF2-40B4-BE49-F238E27FC236}">
                <a16:creationId xmlns:a16="http://schemas.microsoft.com/office/drawing/2014/main" id="{CFADDD0F-809D-A04F-ACFB-06D64A8E96DB}"/>
              </a:ext>
            </a:extLst>
          </p:cNvPr>
          <p:cNvSpPr txBox="1"/>
          <p:nvPr/>
        </p:nvSpPr>
        <p:spPr>
          <a:xfrm>
            <a:off x="181391" y="1894539"/>
            <a:ext cx="1620000" cy="369332"/>
          </a:xfrm>
          <a:prstGeom prst="rect">
            <a:avLst/>
          </a:prstGeom>
          <a:solidFill>
            <a:srgbClr val="004455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Definição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7D110B9E-ACCE-DD40-A44B-26BEBA2F2EDC}"/>
              </a:ext>
            </a:extLst>
          </p:cNvPr>
          <p:cNvSpPr txBox="1"/>
          <p:nvPr/>
        </p:nvSpPr>
        <p:spPr>
          <a:xfrm>
            <a:off x="181391" y="2387048"/>
            <a:ext cx="1620000" cy="36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As tecnologias da informação e comunicação (TIC) são o conjunto do uso e transmissão de informações através de computadores, telemóveis, televisão, rádio, entre outros.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FB7245CD-8B4F-014F-8C8A-8CA02AD18D2C}"/>
              </a:ext>
            </a:extLst>
          </p:cNvPr>
          <p:cNvSpPr txBox="1"/>
          <p:nvPr/>
        </p:nvSpPr>
        <p:spPr>
          <a:xfrm>
            <a:off x="2236684" y="1894539"/>
            <a:ext cx="4788000" cy="369332"/>
          </a:xfrm>
          <a:prstGeom prst="rect">
            <a:avLst/>
          </a:prstGeom>
          <a:solidFill>
            <a:srgbClr val="004455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Sabia que...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6DAE993B-0BE0-384F-83FA-CD7043159FB0}"/>
              </a:ext>
            </a:extLst>
          </p:cNvPr>
          <p:cNvSpPr txBox="1"/>
          <p:nvPr/>
        </p:nvSpPr>
        <p:spPr>
          <a:xfrm>
            <a:off x="2236684" y="2387049"/>
            <a:ext cx="4788000" cy="36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É importante estar alerta e ensinar as crianças a usar as </a:t>
            </a:r>
            <a:r>
              <a:rPr lang="pt-PT" sz="1400" dirty="0" err="1">
                <a:cs typeface="Segoe UI" panose="020B0502040204020203" pitchFamily="34" charset="0"/>
              </a:rPr>
              <a:t>TIC’s</a:t>
            </a:r>
            <a:r>
              <a:rPr lang="pt-PT" sz="1400" dirty="0">
                <a:cs typeface="Segoe UI" panose="020B0502040204020203" pitchFamily="34" charset="0"/>
              </a:rPr>
              <a:t>, de forma a protege-las dos riscos aos quais estão expostas: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Exposição a conteúdos perturbadores.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Proliferação de imagens e materiais de pornografia infantil.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Exposição à violência, incentivando a criança e adolescente à resposta agressão.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Ensinar a inibir a publicação/</a:t>
            </a:r>
            <a:r>
              <a:rPr lang="pt-PT" sz="1400" dirty="0" err="1">
                <a:cs typeface="Segoe UI" panose="020B0502040204020203" pitchFamily="34" charset="0"/>
              </a:rPr>
              <a:t>post</a:t>
            </a:r>
            <a:r>
              <a:rPr lang="pt-PT" sz="1400" dirty="0">
                <a:cs typeface="Segoe UI" panose="020B0502040204020203" pitchFamily="34" charset="0"/>
              </a:rPr>
              <a:t> de informação privada.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Pressão online para fazer compras ou pagamento de serviços.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Uso excessivo de </a:t>
            </a:r>
            <a:r>
              <a:rPr lang="pt-PT" sz="1400" dirty="0" err="1">
                <a:cs typeface="Segoe UI" panose="020B0502040204020203" pitchFamily="34" charset="0"/>
              </a:rPr>
              <a:t>TIC’s</a:t>
            </a:r>
            <a:r>
              <a:rPr lang="pt-PT" sz="1400" dirty="0">
                <a:cs typeface="Segoe UI" panose="020B0502040204020203" pitchFamily="34" charset="0"/>
              </a:rPr>
              <a:t> e dependência da internet incluindo os jogos.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Envolvimento em cibercrimes e fraudes online.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Partilhar informação pessoal ou fotos com estranhos.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Alteração do padrão de sono, do desenvolvimento e rendimento escolar por utilização abusiva de TIC.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109A4E64-F9FC-BD4F-AB90-564F2219AEC5}"/>
              </a:ext>
            </a:extLst>
          </p:cNvPr>
          <p:cNvSpPr txBox="1"/>
          <p:nvPr/>
        </p:nvSpPr>
        <p:spPr>
          <a:xfrm>
            <a:off x="7459978" y="2387048"/>
            <a:ext cx="4572000" cy="36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Utilize filtros de proteção a conteúdos perigosos e violentos.</a:t>
            </a:r>
          </a:p>
          <a:p>
            <a:pPr>
              <a:spcAft>
                <a:spcPts val="1000"/>
              </a:spcAft>
            </a:pPr>
            <a:r>
              <a:rPr lang="pt-PT" sz="1400" dirty="0" smtClean="0">
                <a:cs typeface="Segoe UI" panose="020B0502040204020203" pitchFamily="34" charset="0"/>
              </a:rPr>
              <a:t>Defina </a:t>
            </a:r>
            <a:r>
              <a:rPr lang="pt-PT" sz="1400" dirty="0">
                <a:cs typeface="Segoe UI" panose="020B0502040204020203" pitchFamily="34" charset="0"/>
              </a:rPr>
              <a:t>as regras de utilização da internet em todos os equipamentos (computador, telemóvel, entre outros) com a criança e entre em consenso sobre o uso da rede tanto em casa como no exterior.</a:t>
            </a:r>
          </a:p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Defina horários específicos para o uso destas tecnologias.</a:t>
            </a:r>
          </a:p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Evite o uso de dispositivos eletrónicos ou televisão durante as refeições ou para adormecer a criança.</a:t>
            </a:r>
          </a:p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Estimule atividades recreativas e de convívio no exterior; utilize brinquedos didáticos em substituição das TIC.</a:t>
            </a:r>
          </a:p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Acompanhe a criança e adolescente na utilização na internet.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5BCA6DEE-2E9E-824D-A8B7-3CC5EC1893E2}"/>
              </a:ext>
            </a:extLst>
          </p:cNvPr>
          <p:cNvSpPr txBox="1"/>
          <p:nvPr/>
        </p:nvSpPr>
        <p:spPr>
          <a:xfrm>
            <a:off x="7459978" y="1894539"/>
            <a:ext cx="4572000" cy="369332"/>
          </a:xfrm>
          <a:prstGeom prst="rect">
            <a:avLst/>
          </a:prstGeom>
          <a:solidFill>
            <a:srgbClr val="004455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Medidas preventivas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10295605" y="6006467"/>
            <a:ext cx="17363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PT" sz="1000" b="1" dirty="0" smtClean="0"/>
              <a:t>Fonte</a:t>
            </a:r>
            <a:r>
              <a:rPr lang="pt-PT" sz="1000" dirty="0" smtClean="0"/>
              <a:t>: NACJR Porto Ocidental</a:t>
            </a:r>
            <a:endParaRPr lang="pt-PT" sz="1000" dirty="0"/>
          </a:p>
        </p:txBody>
      </p:sp>
      <p:pic>
        <p:nvPicPr>
          <p:cNvPr id="19" name="Imagem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381" y="6265137"/>
            <a:ext cx="4594317" cy="345237"/>
          </a:xfrm>
          <a:prstGeom prst="rect">
            <a:avLst/>
          </a:prstGeom>
        </p:spPr>
      </p:pic>
      <p:pic>
        <p:nvPicPr>
          <p:cNvPr id="20" name="Imagem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698" y="6282762"/>
            <a:ext cx="2180582" cy="309985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53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316000" y="1380226"/>
            <a:ext cx="7560000" cy="1980000"/>
          </a:xfrm>
          <a:prstGeom prst="rect">
            <a:avLst/>
          </a:prstGeom>
          <a:solidFill>
            <a:srgbClr val="EB9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Retângulo 6"/>
          <p:cNvSpPr/>
          <p:nvPr/>
        </p:nvSpPr>
        <p:spPr>
          <a:xfrm>
            <a:off x="2316000" y="3502317"/>
            <a:ext cx="7560000" cy="19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5"/>
          <p:cNvSpPr txBox="1"/>
          <p:nvPr/>
        </p:nvSpPr>
        <p:spPr>
          <a:xfrm>
            <a:off x="2396620" y="3697882"/>
            <a:ext cx="739875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004455"/>
                </a:solidFill>
              </a:rPr>
              <a:t>CONTACTE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Núcleo de Apoio a Crianças e Jovens em Risco da sua instituição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Comissão de Proteção de Crianças e Jovens em Risco da sua região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Polícia de Segurança Pública ou Guarda Nacional Republicana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Linhas de emergência nacional</a:t>
            </a:r>
            <a:endParaRPr lang="pt-PT" sz="2000" dirty="0">
              <a:solidFill>
                <a:srgbClr val="004455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609678" y="1400730"/>
            <a:ext cx="497264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Se tiver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conhecimento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alguma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situação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maltrato/abuso na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criança,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não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hesite em contactar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.</a:t>
            </a:r>
            <a:endParaRPr lang="pt-PT" sz="3000" b="1" dirty="0">
              <a:solidFill>
                <a:schemeClr val="bg1"/>
              </a:solidFill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39" y="6135893"/>
            <a:ext cx="4594317" cy="345237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456" y="6153518"/>
            <a:ext cx="2180582" cy="309985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28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2563</TotalTime>
  <Words>356</Words>
  <Application>Microsoft Office PowerPoint</Application>
  <PresentationFormat>Ecrã Panorâmico</PresentationFormat>
  <Paragraphs>36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Garcia</dc:creator>
  <cp:lastModifiedBy>Marisa Neves</cp:lastModifiedBy>
  <cp:revision>271</cp:revision>
  <dcterms:created xsi:type="dcterms:W3CDTF">2024-09-23T12:37:10Z</dcterms:created>
  <dcterms:modified xsi:type="dcterms:W3CDTF">2024-10-31T10:48:00Z</dcterms:modified>
</cp:coreProperties>
</file>